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90" r:id="rId2"/>
    <p:sldMasterId id="2147483669" r:id="rId3"/>
    <p:sldMasterId id="2147483739" r:id="rId4"/>
    <p:sldMasterId id="2147483655" r:id="rId5"/>
    <p:sldMasterId id="2147483661" r:id="rId6"/>
  </p:sldMasterIdLst>
  <p:notesMasterIdLst>
    <p:notesMasterId r:id="rId19"/>
  </p:notesMasterIdLst>
  <p:handoutMasterIdLst>
    <p:handoutMasterId r:id="rId20"/>
  </p:handoutMasterIdLst>
  <p:sldIdLst>
    <p:sldId id="307" r:id="rId7"/>
    <p:sldId id="274" r:id="rId8"/>
    <p:sldId id="287" r:id="rId9"/>
    <p:sldId id="265" r:id="rId10"/>
    <p:sldId id="293" r:id="rId11"/>
    <p:sldId id="315" r:id="rId12"/>
    <p:sldId id="309" r:id="rId13"/>
    <p:sldId id="316" r:id="rId14"/>
    <p:sldId id="312" r:id="rId15"/>
    <p:sldId id="313" r:id="rId16"/>
    <p:sldId id="314" r:id="rId17"/>
    <p:sldId id="284" r:id="rId1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09" autoAdjust="0"/>
    <p:restoredTop sz="94678" autoAdjust="0"/>
  </p:normalViewPr>
  <p:slideViewPr>
    <p:cSldViewPr snapToGrid="0" snapToObjects="1">
      <p:cViewPr>
        <p:scale>
          <a:sx n="114" d="100"/>
          <a:sy n="114" d="100"/>
        </p:scale>
        <p:origin x="132" y="1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02" d="100"/>
          <a:sy n="102" d="100"/>
        </p:scale>
        <p:origin x="-3558" y="-9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773DD02A-261E-4336-8B03-62E6A629BD80}" type="datetimeFigureOut">
              <a:rPr lang="en-GB" smtClean="0"/>
              <a:t>10/10/2018</a:t>
            </a:fld>
            <a:endParaRPr lang="en-GB"/>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58CB9D7-6B63-4849-90F7-A261B6D4A130}" type="slidenum">
              <a:rPr lang="en-GB" smtClean="0"/>
              <a:t>‹#›</a:t>
            </a:fld>
            <a:endParaRPr lang="en-GB"/>
          </a:p>
        </p:txBody>
      </p:sp>
    </p:spTree>
    <p:extLst>
      <p:ext uri="{BB962C8B-B14F-4D97-AF65-F5344CB8AC3E}">
        <p14:creationId xmlns:p14="http://schemas.microsoft.com/office/powerpoint/2010/main" val="50708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538AA831-DE3D-AF45-BC01-F95AB52EE507}" type="datetimeFigureOut">
              <a:rPr lang="en-US" smtClean="0"/>
              <a:t>10/10/2018</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13745234-1F70-5D40-A3AB-70362E68BCFD}" type="slidenum">
              <a:rPr lang="en-US" smtClean="0"/>
              <a:t>‹#›</a:t>
            </a:fld>
            <a:endParaRPr lang="en-US"/>
          </a:p>
        </p:txBody>
      </p:sp>
    </p:spTree>
    <p:extLst>
      <p:ext uri="{BB962C8B-B14F-4D97-AF65-F5344CB8AC3E}">
        <p14:creationId xmlns:p14="http://schemas.microsoft.com/office/powerpoint/2010/main" val="23633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OADBAN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2247325"/>
            <a:ext cx="7320900" cy="3541482"/>
          </a:xfrm>
          <a:prstGeom prst="rect">
            <a:avLst/>
          </a:prstGeom>
          <a:noFill/>
        </p:spPr>
        <p:txBody>
          <a:bodyPr wrap="square" rtlCol="0">
            <a:spAutoFit/>
          </a:bodyPr>
          <a:lstStyle/>
          <a:p>
            <a:r>
              <a:rPr lang="en-GB" sz="1401" dirty="0">
                <a:solidFill>
                  <a:prstClr val="black"/>
                </a:solidFill>
                <a:latin typeface="Arial" charset="0"/>
                <a:ea typeface="Arial" charset="0"/>
                <a:cs typeface="Arial" charset="0"/>
              </a:rPr>
              <a:t>The world is fraught with digital inequality. The ease with which people can learn and communicate is constrained by the terrain, regulation and poverty of the areas in which they live.</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Through our broadband services, we’re democratising the freedom to make exciting things</a:t>
            </a:r>
          </a:p>
          <a:p>
            <a:r>
              <a:rPr lang="en-GB" sz="1401" dirty="0">
                <a:solidFill>
                  <a:prstClr val="black"/>
                </a:solidFill>
                <a:latin typeface="Arial" charset="0"/>
                <a:ea typeface="Arial" charset="0"/>
                <a:cs typeface="Arial" charset="0"/>
              </a:rPr>
              <a:t>happen by connecting homes, start-ups, SMEs and communities to the wider world.</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We bring people into the digital era, empowering them to access a wealth of information,</a:t>
            </a:r>
          </a:p>
          <a:p>
            <a:r>
              <a:rPr lang="en-GB" sz="1401" dirty="0">
                <a:solidFill>
                  <a:prstClr val="black"/>
                </a:solidFill>
                <a:latin typeface="Arial" charset="0"/>
                <a:ea typeface="Arial" charset="0"/>
                <a:cs typeface="Arial" charset="0"/>
              </a:rPr>
              <a:t>services and opportunities only possible through connectivity.</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Our satellite technology delivers always-on, affordable, fast consumer broadband and our</a:t>
            </a:r>
          </a:p>
          <a:p>
            <a:r>
              <a:rPr lang="en-GB" sz="1401" dirty="0">
                <a:solidFill>
                  <a:prstClr val="black"/>
                </a:solidFill>
                <a:latin typeface="Arial" charset="0"/>
                <a:ea typeface="Arial" charset="0"/>
                <a:cs typeface="Arial" charset="0"/>
              </a:rPr>
              <a:t>network provides 100% in-country coverage, ensuring no one is beyond reach, no matter</a:t>
            </a:r>
          </a:p>
          <a:p>
            <a:r>
              <a:rPr lang="en-GB" sz="1401" dirty="0">
                <a:solidFill>
                  <a:prstClr val="black"/>
                </a:solidFill>
                <a:latin typeface="Arial" charset="0"/>
                <a:ea typeface="Arial" charset="0"/>
                <a:cs typeface="Arial" charset="0"/>
              </a:rPr>
              <a:t>how remote they are.</a:t>
            </a:r>
          </a:p>
          <a:p>
            <a:endParaRPr lang="en-GB" sz="1401" dirty="0">
              <a:solidFill>
                <a:prstClr val="black"/>
              </a:solidFill>
              <a:latin typeface="Arial" charset="0"/>
              <a:ea typeface="Arial" charset="0"/>
              <a:cs typeface="Arial" charset="0"/>
            </a:endParaRPr>
          </a:p>
          <a:p>
            <a:r>
              <a:rPr lang="en-GB" sz="1401" b="1" dirty="0">
                <a:solidFill>
                  <a:prstClr val="black"/>
                </a:solidFill>
                <a:latin typeface="Arial" charset="0"/>
                <a:ea typeface="Arial" charset="0"/>
                <a:cs typeface="Arial" charset="0"/>
              </a:rPr>
              <a:t>Working with local and international internet service providers, we connect the unconnected.</a:t>
            </a:r>
          </a:p>
        </p:txBody>
      </p:sp>
      <p:sp>
        <p:nvSpPr>
          <p:cNvPr id="3" name="TextBox 2"/>
          <p:cNvSpPr txBox="1"/>
          <p:nvPr userDrawn="1"/>
        </p:nvSpPr>
        <p:spPr>
          <a:xfrm>
            <a:off x="807101" y="405230"/>
            <a:ext cx="4878036" cy="646331"/>
          </a:xfrm>
          <a:prstGeom prst="rect">
            <a:avLst/>
          </a:prstGeom>
          <a:noFill/>
        </p:spPr>
        <p:txBody>
          <a:bodyPr wrap="square" rtlCol="0">
            <a:spAutoFit/>
          </a:bodyPr>
          <a:lstStyle/>
          <a:p>
            <a:r>
              <a:rPr lang="en-GB" sz="3600" b="1" dirty="0">
                <a:solidFill>
                  <a:prstClr val="black"/>
                </a:solidFill>
                <a:latin typeface="Arial" charset="0"/>
                <a:ea typeface="Arial" charset="0"/>
                <a:cs typeface="Arial" charset="0"/>
              </a:rPr>
              <a:t>BROADBAND</a:t>
            </a:r>
          </a:p>
        </p:txBody>
      </p:sp>
      <p:sp>
        <p:nvSpPr>
          <p:cNvPr id="4" name="TextBox 3"/>
          <p:cNvSpPr txBox="1"/>
          <p:nvPr userDrawn="1"/>
        </p:nvSpPr>
        <p:spPr>
          <a:xfrm>
            <a:off x="807101" y="1377285"/>
            <a:ext cx="7127860" cy="646587"/>
          </a:xfrm>
          <a:prstGeom prst="rect">
            <a:avLst/>
          </a:prstGeom>
          <a:noFill/>
        </p:spPr>
        <p:txBody>
          <a:bodyPr wrap="square" rtlCol="0">
            <a:spAutoFit/>
          </a:bodyPr>
          <a:lstStyle/>
          <a:p>
            <a:r>
              <a:rPr lang="en-GB" sz="1801" b="1" dirty="0">
                <a:solidFill>
                  <a:prstClr val="black"/>
                </a:solidFill>
                <a:latin typeface="Arial" charset="0"/>
                <a:ea typeface="Arial" charset="0"/>
                <a:cs typeface="Arial" charset="0"/>
              </a:rPr>
              <a:t>WE LIBERATE THE POTENTIAL OF PEOPLE, SMEs, AND COMMUNITIES.</a:t>
            </a:r>
          </a:p>
        </p:txBody>
      </p:sp>
      <p:cxnSp>
        <p:nvCxnSpPr>
          <p:cNvPr id="5" name="Straight Connector 4"/>
          <p:cNvCxnSpPr/>
          <p:nvPr userDrawn="1"/>
        </p:nvCxnSpPr>
        <p:spPr>
          <a:xfrm>
            <a:off x="890838" y="1229821"/>
            <a:ext cx="694252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0829" y="0"/>
            <a:ext cx="3661172" cy="6858000"/>
          </a:xfrm>
          <a:prstGeom prst="rect">
            <a:avLst/>
          </a:prstGeom>
        </p:spPr>
      </p:pic>
    </p:spTree>
    <p:extLst>
      <p:ext uri="{BB962C8B-B14F-4D97-AF65-F5344CB8AC3E}">
        <p14:creationId xmlns:p14="http://schemas.microsoft.com/office/powerpoint/2010/main" val="66103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GATEWAYS">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7713" y="0"/>
            <a:ext cx="2884290" cy="6858000"/>
          </a:xfrm>
          <a:prstGeom prst="rect">
            <a:avLst/>
          </a:prstGeom>
        </p:spPr>
      </p:pic>
      <p:sp>
        <p:nvSpPr>
          <p:cNvPr id="2" name="TextBox 1"/>
          <p:cNvSpPr txBox="1"/>
          <p:nvPr userDrawn="1"/>
        </p:nvSpPr>
        <p:spPr>
          <a:xfrm>
            <a:off x="807101" y="1258812"/>
            <a:ext cx="8006366" cy="5266057"/>
          </a:xfrm>
          <a:prstGeom prst="rect">
            <a:avLst/>
          </a:prstGeom>
          <a:noFill/>
        </p:spPr>
        <p:txBody>
          <a:bodyPr wrap="square" rtlCol="0">
            <a:spAutoFit/>
          </a:bodyPr>
          <a:lstStyle/>
          <a:p>
            <a:pPr>
              <a:buClr>
                <a:srgbClr val="45AC34"/>
              </a:buClr>
              <a:buFont typeface="Arial" panose="020B0604020202020204" pitchFamily="34" charset="0"/>
              <a:buNone/>
            </a:pPr>
            <a:r>
              <a:rPr lang="en-GB" sz="1401" dirty="0">
                <a:solidFill>
                  <a:prstClr val="black"/>
                </a:solidFill>
                <a:latin typeface="Arial" panose="020B0604020202020204" pitchFamily="34" charset="0"/>
                <a:cs typeface="Arial" panose="020B0604020202020204" pitchFamily="34" charset="0"/>
              </a:rPr>
              <a:t>We have dual-redundant Gateway Earth Stations (GES) across Europe, the Middle East and Africa to ensure no single points of failure and a 99.9% uptime service level.</a:t>
            </a:r>
            <a:br>
              <a:rPr lang="en-GB" sz="1401" dirty="0">
                <a:solidFill>
                  <a:prstClr val="black"/>
                </a:solidFill>
                <a:latin typeface="Arial" panose="020B0604020202020204" pitchFamily="34" charset="0"/>
                <a:cs typeface="Arial" panose="020B0604020202020204" pitchFamily="34" charset="0"/>
              </a:rPr>
            </a:br>
            <a:endParaRPr lang="en-GB" sz="1401" dirty="0">
              <a:solidFill>
                <a:prstClr val="black"/>
              </a:solidFill>
              <a:latin typeface="Arial" panose="020B0604020202020204" pitchFamily="34" charset="0"/>
              <a:cs typeface="Arial" panose="020B0604020202020204" pitchFamily="34" charset="0"/>
            </a:endParaRP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GOONHILLY (UK)</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BERLIN AND HAMELIN (GERMANY)</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KONYA (TURKEY)</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CYPRUS</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LAGOS (NIGERIA)</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JOHANNESBURG (SOUTH AFRICA)</a:t>
            </a:r>
          </a:p>
          <a:p>
            <a:endParaRPr lang="en-GB" sz="1401" dirty="0">
              <a:solidFill>
                <a:prstClr val="black"/>
              </a:solidFill>
              <a:latin typeface="Arial" panose="020B0604020202020204" pitchFamily="34" charset="0"/>
              <a:cs typeface="Arial" panose="020B0604020202020204" pitchFamily="34" charset="0"/>
            </a:endParaRPr>
          </a:p>
          <a:p>
            <a:endParaRPr lang="en-GB" sz="1401" dirty="0">
              <a:solidFill>
                <a:prstClr val="black"/>
              </a:solidFill>
              <a:latin typeface="Arial" panose="020B0604020202020204" pitchFamily="34" charset="0"/>
              <a:cs typeface="Arial" panose="020B0604020202020204" pitchFamily="34" charset="0"/>
            </a:endParaRPr>
          </a:p>
          <a:p>
            <a:r>
              <a:rPr lang="en-GB" sz="1401" dirty="0">
                <a:solidFill>
                  <a:prstClr val="black"/>
                </a:solidFill>
                <a:latin typeface="Arial" panose="020B0604020202020204" pitchFamily="34" charset="0"/>
                <a:cs typeface="Arial" panose="020B0604020202020204" pitchFamily="34" charset="0"/>
              </a:rPr>
              <a:t>We have planned future GES in Kenya and Tanzania to ensure we fulfil the requirements and needs of our customers.</a:t>
            </a:r>
          </a:p>
          <a:p>
            <a:endParaRPr lang="en-GB" sz="1401" dirty="0">
              <a:solidFill>
                <a:prstClr val="black"/>
              </a:solidFill>
              <a:latin typeface="Arial" panose="020B0604020202020204" pitchFamily="34" charset="0"/>
              <a:cs typeface="Arial" panose="020B0604020202020204" pitchFamily="34" charset="0"/>
            </a:endParaRPr>
          </a:p>
          <a:p>
            <a:r>
              <a:rPr lang="en-GB" sz="1401" dirty="0">
                <a:solidFill>
                  <a:prstClr val="black"/>
                </a:solidFill>
                <a:latin typeface="Arial" panose="020B0604020202020204" pitchFamily="34" charset="0"/>
                <a:cs typeface="Arial" panose="020B0604020202020204" pitchFamily="34" charset="0"/>
              </a:rPr>
              <a:t>We also operate Point of Presence (</a:t>
            </a:r>
            <a:r>
              <a:rPr lang="en-GB" sz="1401" dirty="0" err="1">
                <a:solidFill>
                  <a:prstClr val="black"/>
                </a:solidFill>
                <a:latin typeface="Arial" panose="020B0604020202020204" pitchFamily="34" charset="0"/>
                <a:cs typeface="Arial" panose="020B0604020202020204" pitchFamily="34" charset="0"/>
              </a:rPr>
              <a:t>PoP</a:t>
            </a:r>
            <a:r>
              <a:rPr lang="en-GB" sz="1401" dirty="0">
                <a:solidFill>
                  <a:prstClr val="black"/>
                </a:solidFill>
                <a:latin typeface="Arial" panose="020B0604020202020204" pitchFamily="34" charset="0"/>
                <a:cs typeface="Arial" panose="020B0604020202020204" pitchFamily="34" charset="0"/>
              </a:rPr>
              <a:t>) stations across EMEA.</a:t>
            </a:r>
          </a:p>
          <a:p>
            <a:endParaRPr lang="en-GB" sz="1401" dirty="0">
              <a:solidFill>
                <a:prstClr val="black"/>
              </a:solidFill>
              <a:latin typeface="Arial" panose="020B0604020202020204" pitchFamily="34" charset="0"/>
              <a:cs typeface="Arial" panose="020B0604020202020204" pitchFamily="34" charset="0"/>
            </a:endParaRP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TELEHOUSE EAST LONDON (UK)</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GLOBAL SWITCH ONE LONDON (UK)</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INTERXION FRANKFURT (GERMANY)</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GLOBAL CROSSING AMSTERDAM (NETHERLANDS)</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ISTANBUL 1 (TURKEY)</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ISTANBUL 2 (TURKEY)</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LAGOS (NIGERIA)</a:t>
            </a:r>
          </a:p>
          <a:p>
            <a:pPr marL="285753" indent="-285753">
              <a:buClr>
                <a:srgbClr val="45AC34"/>
              </a:buClr>
              <a:buFont typeface="Arial" panose="020B0604020202020204" pitchFamily="34" charset="0"/>
              <a:buChar char="•"/>
            </a:pPr>
            <a:r>
              <a:rPr lang="en-GB" sz="1401" dirty="0">
                <a:solidFill>
                  <a:prstClr val="black"/>
                </a:solidFill>
                <a:latin typeface="Arial" panose="020B0604020202020204" pitchFamily="34" charset="0"/>
                <a:cs typeface="Arial" panose="020B0604020202020204" pitchFamily="34" charset="0"/>
              </a:rPr>
              <a:t>JOHANNESBURG (SOUTH AFRICA)</a:t>
            </a:r>
            <a:endParaRPr lang="en-US" sz="1401"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32995"/>
            <a:ext cx="7503780" cy="646331"/>
          </a:xfrm>
          <a:prstGeom prst="rect">
            <a:avLst/>
          </a:prstGeom>
          <a:noFill/>
        </p:spPr>
        <p:txBody>
          <a:bodyPr wrap="square" rtlCol="0">
            <a:spAutoFit/>
          </a:bodyPr>
          <a:lstStyle/>
          <a:p>
            <a:r>
              <a:rPr lang="en-GB" sz="3600" b="1" dirty="0">
                <a:solidFill>
                  <a:prstClr val="black"/>
                </a:solidFill>
                <a:latin typeface="Arial" charset="0"/>
                <a:ea typeface="Arial" charset="0"/>
                <a:cs typeface="Arial" charset="0"/>
              </a:rPr>
              <a:t>GATEWAYS</a:t>
            </a:r>
          </a:p>
        </p:txBody>
      </p:sp>
      <p:cxnSp>
        <p:nvCxnSpPr>
          <p:cNvPr id="5" name="Straight Connector 4"/>
          <p:cNvCxnSpPr/>
          <p:nvPr userDrawn="1"/>
        </p:nvCxnSpPr>
        <p:spPr>
          <a:xfrm>
            <a:off x="890838" y="1164986"/>
            <a:ext cx="6942523"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4969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AVANT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522"/>
            <a:ext cx="3116460" cy="68580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227" y="5988602"/>
            <a:ext cx="710292" cy="674045"/>
          </a:xfrm>
          <a:prstGeom prst="rect">
            <a:avLst/>
          </a:prstGeom>
        </p:spPr>
      </p:pic>
      <p:sp>
        <p:nvSpPr>
          <p:cNvPr id="9" name="TextBox 8"/>
          <p:cNvSpPr txBox="1"/>
          <p:nvPr userDrawn="1"/>
        </p:nvSpPr>
        <p:spPr>
          <a:xfrm>
            <a:off x="3566158" y="2002886"/>
            <a:ext cx="8117842" cy="523477"/>
          </a:xfrm>
          <a:prstGeom prst="rect">
            <a:avLst/>
          </a:prstGeom>
          <a:noFill/>
        </p:spPr>
        <p:txBody>
          <a:bodyPr wrap="square" rtlCol="0">
            <a:spAutoFit/>
          </a:bodyPr>
          <a:lstStyle/>
          <a:p>
            <a:r>
              <a:rPr lang="en-GB" sz="1401" dirty="0">
                <a:solidFill>
                  <a:schemeClr val="bg1"/>
                </a:solidFill>
                <a:latin typeface="Arial" charset="0"/>
                <a:ea typeface="Arial" charset="0"/>
                <a:cs typeface="Arial" charset="0"/>
              </a:rPr>
              <a:t>That’s why we invested $1.2 billion in the latest Ka-band technology and shaped it to meet our customers’ individual aspirations.</a:t>
            </a:r>
          </a:p>
        </p:txBody>
      </p:sp>
      <p:sp>
        <p:nvSpPr>
          <p:cNvPr id="10" name="TextBox 9"/>
          <p:cNvSpPr txBox="1"/>
          <p:nvPr userDrawn="1"/>
        </p:nvSpPr>
        <p:spPr>
          <a:xfrm>
            <a:off x="3566161" y="424498"/>
            <a:ext cx="7114821" cy="1200329"/>
          </a:xfrm>
          <a:prstGeom prst="rect">
            <a:avLst/>
          </a:prstGeom>
          <a:noFill/>
        </p:spPr>
        <p:txBody>
          <a:bodyPr wrap="square" rtlCol="0">
            <a:spAutoFit/>
          </a:bodyPr>
          <a:lstStyle/>
          <a:p>
            <a:r>
              <a:rPr lang="en-GB" sz="3600" b="1" dirty="0">
                <a:solidFill>
                  <a:schemeClr val="bg1"/>
                </a:solidFill>
                <a:latin typeface="Arial" charset="0"/>
                <a:ea typeface="Arial" charset="0"/>
                <a:cs typeface="Arial" charset="0"/>
              </a:rPr>
              <a:t>WE LIBERATE POTENTIAL –</a:t>
            </a:r>
            <a:br>
              <a:rPr lang="en-GB" sz="3600" b="1" dirty="0">
                <a:solidFill>
                  <a:schemeClr val="bg1"/>
                </a:solidFill>
                <a:latin typeface="Arial" charset="0"/>
                <a:ea typeface="Arial" charset="0"/>
                <a:cs typeface="Arial" charset="0"/>
              </a:rPr>
            </a:br>
            <a:r>
              <a:rPr lang="en-GB" sz="3600" b="1" dirty="0">
                <a:solidFill>
                  <a:schemeClr val="bg1"/>
                </a:solidFill>
                <a:latin typeface="Arial" charset="0"/>
                <a:ea typeface="Arial" charset="0"/>
                <a:cs typeface="Arial" charset="0"/>
              </a:rPr>
              <a:t>BY GOING THE EXTRA MILE.</a:t>
            </a:r>
          </a:p>
        </p:txBody>
      </p:sp>
      <p:cxnSp>
        <p:nvCxnSpPr>
          <p:cNvPr id="11" name="Straight Connector 10"/>
          <p:cNvCxnSpPr/>
          <p:nvPr userDrawn="1"/>
        </p:nvCxnSpPr>
        <p:spPr>
          <a:xfrm>
            <a:off x="3667760" y="1705612"/>
            <a:ext cx="761755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547249" y="3063862"/>
            <a:ext cx="3576322" cy="1816908"/>
          </a:xfrm>
          <a:prstGeom prst="rect">
            <a:avLst/>
          </a:prstGeom>
          <a:noFill/>
        </p:spPr>
        <p:txBody>
          <a:bodyPr wrap="square" rtlCol="0">
            <a:spAutoFit/>
          </a:bodyPr>
          <a:lstStyle/>
          <a:p>
            <a:pPr marL="285753" indent="-285753">
              <a:buClr>
                <a:schemeClr val="accent3"/>
              </a:buClr>
              <a:buFont typeface="Arial" panose="020B0604020202020204" pitchFamily="34" charset="0"/>
              <a:buChar char="•"/>
            </a:pPr>
            <a:r>
              <a:rPr lang="en-GB" sz="1401" dirty="0">
                <a:solidFill>
                  <a:schemeClr val="bg1"/>
                </a:solidFill>
                <a:latin typeface="Arial" charset="0"/>
                <a:ea typeface="Arial" charset="0"/>
                <a:cs typeface="Arial" charset="0"/>
              </a:rPr>
              <a:t>Governments that want to empower their digital economies</a:t>
            </a:r>
            <a:br>
              <a:rPr lang="en-GB" sz="1401" dirty="0">
                <a:solidFill>
                  <a:schemeClr val="bg1"/>
                </a:solidFill>
                <a:latin typeface="Arial" charset="0"/>
                <a:ea typeface="Arial" charset="0"/>
                <a:cs typeface="Arial" charset="0"/>
              </a:rPr>
            </a:br>
            <a:endParaRPr lang="en-GB" sz="1401" dirty="0">
              <a:solidFill>
                <a:schemeClr val="bg1"/>
              </a:solidFill>
              <a:latin typeface="Arial" charset="0"/>
              <a:ea typeface="Arial" charset="0"/>
              <a:cs typeface="Arial" charset="0"/>
            </a:endParaRPr>
          </a:p>
          <a:p>
            <a:pPr marL="285753" indent="-285753">
              <a:buClr>
                <a:schemeClr val="accent3"/>
              </a:buClr>
              <a:buFont typeface="Arial" panose="020B0604020202020204" pitchFamily="34" charset="0"/>
              <a:buChar char="•"/>
            </a:pPr>
            <a:r>
              <a:rPr lang="en-GB" sz="1401" dirty="0">
                <a:solidFill>
                  <a:schemeClr val="bg1"/>
                </a:solidFill>
                <a:latin typeface="Arial" charset="0"/>
                <a:ea typeface="Arial" charset="0"/>
                <a:cs typeface="Arial" charset="0"/>
              </a:rPr>
              <a:t>Mobile Operators that wish to bring ubiquitous coverage to their customers</a:t>
            </a:r>
            <a:br>
              <a:rPr lang="en-GB" sz="1401" dirty="0">
                <a:solidFill>
                  <a:schemeClr val="bg1"/>
                </a:solidFill>
                <a:latin typeface="Arial" charset="0"/>
                <a:ea typeface="Arial" charset="0"/>
                <a:cs typeface="Arial" charset="0"/>
              </a:rPr>
            </a:br>
            <a:endParaRPr lang="en-GB" sz="1401" dirty="0">
              <a:solidFill>
                <a:schemeClr val="bg1"/>
              </a:solidFill>
              <a:latin typeface="Arial" charset="0"/>
              <a:ea typeface="Arial" charset="0"/>
              <a:cs typeface="Arial" charset="0"/>
            </a:endParaRPr>
          </a:p>
          <a:p>
            <a:pPr marL="285753" indent="-285753">
              <a:buClr>
                <a:schemeClr val="accent3"/>
              </a:buClr>
              <a:buFont typeface="Arial" panose="020B0604020202020204" pitchFamily="34" charset="0"/>
              <a:buChar char="•"/>
            </a:pPr>
            <a:r>
              <a:rPr lang="en-GB" sz="1401" dirty="0">
                <a:solidFill>
                  <a:schemeClr val="bg1"/>
                </a:solidFill>
                <a:latin typeface="Arial" charset="0"/>
                <a:ea typeface="Arial" charset="0"/>
                <a:cs typeface="Arial" charset="0"/>
              </a:rPr>
              <a:t>Enterprises that want to grow through digital productivity</a:t>
            </a:r>
          </a:p>
        </p:txBody>
      </p:sp>
      <p:sp>
        <p:nvSpPr>
          <p:cNvPr id="13" name="TextBox 12"/>
          <p:cNvSpPr txBox="1"/>
          <p:nvPr userDrawn="1"/>
        </p:nvSpPr>
        <p:spPr>
          <a:xfrm>
            <a:off x="7772400" y="3063863"/>
            <a:ext cx="3342642" cy="1170192"/>
          </a:xfrm>
          <a:prstGeom prst="rect">
            <a:avLst/>
          </a:prstGeom>
          <a:noFill/>
        </p:spPr>
        <p:txBody>
          <a:bodyPr wrap="square" rtlCol="0">
            <a:spAutoFit/>
          </a:bodyPr>
          <a:lstStyle/>
          <a:p>
            <a:pPr marL="285753" indent="-285753">
              <a:buClr>
                <a:schemeClr val="accent3"/>
              </a:buClr>
              <a:buFont typeface="Arial" panose="020B0604020202020204" pitchFamily="34" charset="0"/>
              <a:buChar char="•"/>
            </a:pPr>
            <a:r>
              <a:rPr lang="en-GB" sz="1401" dirty="0">
                <a:solidFill>
                  <a:schemeClr val="bg1"/>
                </a:solidFill>
                <a:latin typeface="Arial" charset="0"/>
                <a:ea typeface="Arial" charset="0"/>
                <a:cs typeface="Arial" charset="0"/>
              </a:rPr>
              <a:t>Security forces wishing to protect their sovereignty</a:t>
            </a:r>
          </a:p>
          <a:p>
            <a:pPr marL="285753" indent="-285753">
              <a:buClr>
                <a:schemeClr val="accent3"/>
              </a:buClr>
              <a:buFont typeface="Arial" panose="020B0604020202020204" pitchFamily="34" charset="0"/>
              <a:buChar char="•"/>
            </a:pPr>
            <a:endParaRPr lang="en-GB" sz="1401" dirty="0">
              <a:solidFill>
                <a:schemeClr val="bg1"/>
              </a:solidFill>
              <a:latin typeface="Arial" charset="0"/>
              <a:ea typeface="Arial" charset="0"/>
              <a:cs typeface="Arial" charset="0"/>
            </a:endParaRPr>
          </a:p>
          <a:p>
            <a:pPr marL="285753" indent="-285753">
              <a:buClr>
                <a:schemeClr val="accent3"/>
              </a:buClr>
              <a:buFont typeface="Arial" panose="020B0604020202020204" pitchFamily="34" charset="0"/>
              <a:buChar char="•"/>
            </a:pPr>
            <a:r>
              <a:rPr lang="en-GB" sz="1401" dirty="0">
                <a:solidFill>
                  <a:schemeClr val="bg1"/>
                </a:solidFill>
                <a:latin typeface="Arial" charset="0"/>
                <a:ea typeface="Arial" charset="0"/>
                <a:cs typeface="Arial" charset="0"/>
              </a:rPr>
              <a:t>People and communities that want to cross the digital divide</a:t>
            </a:r>
          </a:p>
        </p:txBody>
      </p:sp>
      <p:sp>
        <p:nvSpPr>
          <p:cNvPr id="14" name="TextBox 13"/>
          <p:cNvSpPr txBox="1"/>
          <p:nvPr userDrawn="1"/>
        </p:nvSpPr>
        <p:spPr>
          <a:xfrm>
            <a:off x="3566160" y="5304887"/>
            <a:ext cx="8117842" cy="954620"/>
          </a:xfrm>
          <a:prstGeom prst="rect">
            <a:avLst/>
          </a:prstGeom>
          <a:noFill/>
        </p:spPr>
        <p:txBody>
          <a:bodyPr wrap="square" rtlCol="0">
            <a:spAutoFit/>
          </a:bodyPr>
          <a:lstStyle/>
          <a:p>
            <a:r>
              <a:rPr lang="en-GB" sz="1401" dirty="0">
                <a:solidFill>
                  <a:schemeClr val="bg1"/>
                </a:solidFill>
                <a:latin typeface="Arial" charset="0"/>
                <a:ea typeface="Arial" charset="0"/>
                <a:cs typeface="Arial" charset="0"/>
              </a:rPr>
              <a:t>Our network delivers against our purpose from simple high-speed broadband through to highly complex enterprise networks.</a:t>
            </a:r>
          </a:p>
          <a:p>
            <a:endParaRPr lang="en-GB" sz="1401" dirty="0">
              <a:solidFill>
                <a:schemeClr val="bg1"/>
              </a:solidFill>
              <a:latin typeface="Arial" charset="0"/>
              <a:ea typeface="Arial" charset="0"/>
              <a:cs typeface="Arial" charset="0"/>
            </a:endParaRPr>
          </a:p>
          <a:p>
            <a:r>
              <a:rPr lang="en-GB" sz="1401" dirty="0">
                <a:solidFill>
                  <a:schemeClr val="bg1"/>
                </a:solidFill>
                <a:latin typeface="Arial" charset="0"/>
                <a:ea typeface="Arial" charset="0"/>
                <a:cs typeface="Arial" charset="0"/>
              </a:rPr>
              <a:t>No location is too remote. No challenge too vast. </a:t>
            </a:r>
          </a:p>
        </p:txBody>
      </p:sp>
    </p:spTree>
    <p:extLst>
      <p:ext uri="{BB962C8B-B14F-4D97-AF65-F5344CB8AC3E}">
        <p14:creationId xmlns:p14="http://schemas.microsoft.com/office/powerpoint/2010/main" val="417052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SECTORS">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userDrawn="1"/>
        </p:nvSpPr>
        <p:spPr>
          <a:xfrm>
            <a:off x="788911" y="1430089"/>
            <a:ext cx="7471170" cy="338554"/>
          </a:xfrm>
          <a:prstGeom prst="rect">
            <a:avLst/>
          </a:prstGeom>
          <a:noFill/>
        </p:spPr>
        <p:txBody>
          <a:bodyPr wrap="square" rtlCol="0">
            <a:spAutoFit/>
          </a:bodyPr>
          <a:lstStyle/>
          <a:p>
            <a:r>
              <a:rPr lang="en-GB" sz="1600" dirty="0">
                <a:latin typeface="Arial" charset="0"/>
                <a:ea typeface="Arial" charset="0"/>
                <a:cs typeface="Arial" charset="0"/>
              </a:rPr>
              <a:t>We operate across 4 sectors, providing a comprehensive range of services</a:t>
            </a:r>
          </a:p>
        </p:txBody>
      </p:sp>
      <p:sp>
        <p:nvSpPr>
          <p:cNvPr id="4" name="TextBox 3"/>
          <p:cNvSpPr txBox="1"/>
          <p:nvPr userDrawn="1"/>
        </p:nvSpPr>
        <p:spPr>
          <a:xfrm>
            <a:off x="788911" y="388492"/>
            <a:ext cx="9852180" cy="646331"/>
          </a:xfrm>
          <a:prstGeom prst="rect">
            <a:avLst/>
          </a:prstGeom>
          <a:noFill/>
        </p:spPr>
        <p:txBody>
          <a:bodyPr wrap="square" rtlCol="0">
            <a:spAutoFit/>
          </a:bodyPr>
          <a:lstStyle/>
          <a:p>
            <a:r>
              <a:rPr lang="en-GB" sz="3600" b="1" dirty="0">
                <a:latin typeface="Arial" charset="0"/>
                <a:ea typeface="Arial" charset="0"/>
                <a:cs typeface="Arial" charset="0"/>
              </a:rPr>
              <a:t>OUR SECTORS</a:t>
            </a:r>
          </a:p>
        </p:txBody>
      </p:sp>
      <p:cxnSp>
        <p:nvCxnSpPr>
          <p:cNvPr id="5" name="Straight Connector 4"/>
          <p:cNvCxnSpPr/>
          <p:nvPr userDrawn="1"/>
        </p:nvCxnSpPr>
        <p:spPr>
          <a:xfrm>
            <a:off x="890837" y="1199341"/>
            <a:ext cx="72371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71336" y="2257028"/>
            <a:ext cx="9852180" cy="369460"/>
          </a:xfrm>
          <a:prstGeom prst="rect">
            <a:avLst/>
          </a:prstGeom>
          <a:noFill/>
        </p:spPr>
        <p:txBody>
          <a:bodyPr wrap="square" rtlCol="0">
            <a:spAutoFit/>
          </a:bodyPr>
          <a:lstStyle/>
          <a:p>
            <a:r>
              <a:rPr lang="en-GB" sz="1801" b="1" dirty="0">
                <a:latin typeface="Arial" charset="0"/>
                <a:ea typeface="Arial" charset="0"/>
                <a:cs typeface="Arial" charset="0"/>
              </a:rPr>
              <a:t>BROADBAND ACCESS</a:t>
            </a:r>
          </a:p>
        </p:txBody>
      </p:sp>
      <p:sp>
        <p:nvSpPr>
          <p:cNvPr id="7" name="TextBox 6"/>
          <p:cNvSpPr txBox="1"/>
          <p:nvPr userDrawn="1"/>
        </p:nvSpPr>
        <p:spPr>
          <a:xfrm>
            <a:off x="771335" y="2942829"/>
            <a:ext cx="2723705" cy="369460"/>
          </a:xfrm>
          <a:prstGeom prst="rect">
            <a:avLst/>
          </a:prstGeom>
          <a:noFill/>
        </p:spPr>
        <p:txBody>
          <a:bodyPr wrap="square" rtlCol="0">
            <a:spAutoFit/>
          </a:bodyPr>
          <a:lstStyle/>
          <a:p>
            <a:r>
              <a:rPr lang="en-GB" sz="1801" b="1" dirty="0">
                <a:latin typeface="Arial" charset="0"/>
                <a:ea typeface="Arial" charset="0"/>
                <a:cs typeface="Arial" charset="0"/>
              </a:rPr>
              <a:t>GOVERNMENT</a:t>
            </a:r>
          </a:p>
        </p:txBody>
      </p:sp>
      <p:sp>
        <p:nvSpPr>
          <p:cNvPr id="8" name="TextBox 7"/>
          <p:cNvSpPr txBox="1"/>
          <p:nvPr userDrawn="1"/>
        </p:nvSpPr>
        <p:spPr>
          <a:xfrm>
            <a:off x="788910" y="3796269"/>
            <a:ext cx="2909330" cy="369460"/>
          </a:xfrm>
          <a:prstGeom prst="rect">
            <a:avLst/>
          </a:prstGeom>
          <a:noFill/>
        </p:spPr>
        <p:txBody>
          <a:bodyPr wrap="square" rtlCol="0">
            <a:spAutoFit/>
          </a:bodyPr>
          <a:lstStyle/>
          <a:p>
            <a:r>
              <a:rPr lang="en-GB" sz="1801" b="1" dirty="0">
                <a:latin typeface="Arial" charset="0"/>
                <a:ea typeface="Arial" charset="0"/>
                <a:cs typeface="Arial" charset="0"/>
              </a:rPr>
              <a:t>CARRIER</a:t>
            </a:r>
          </a:p>
        </p:txBody>
      </p:sp>
      <p:sp>
        <p:nvSpPr>
          <p:cNvPr id="9" name="TextBox 8"/>
          <p:cNvSpPr txBox="1"/>
          <p:nvPr userDrawn="1"/>
        </p:nvSpPr>
        <p:spPr>
          <a:xfrm>
            <a:off x="788911" y="4710669"/>
            <a:ext cx="2797570" cy="369460"/>
          </a:xfrm>
          <a:prstGeom prst="rect">
            <a:avLst/>
          </a:prstGeom>
          <a:noFill/>
        </p:spPr>
        <p:txBody>
          <a:bodyPr wrap="square" rtlCol="0">
            <a:spAutoFit/>
          </a:bodyPr>
          <a:lstStyle/>
          <a:p>
            <a:r>
              <a:rPr lang="en-GB" sz="1801" b="1" dirty="0">
                <a:latin typeface="Arial" charset="0"/>
                <a:ea typeface="Arial" charset="0"/>
                <a:cs typeface="Arial" charset="0"/>
              </a:rPr>
              <a:t>WHOLESALE</a:t>
            </a:r>
          </a:p>
        </p:txBody>
      </p:sp>
      <p:cxnSp>
        <p:nvCxnSpPr>
          <p:cNvPr id="10" name="Straight Connector 9"/>
          <p:cNvCxnSpPr/>
          <p:nvPr userDrawn="1"/>
        </p:nvCxnSpPr>
        <p:spPr>
          <a:xfrm>
            <a:off x="4185920" y="2401054"/>
            <a:ext cx="528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06240" y="3130788"/>
            <a:ext cx="528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206240" y="3950454"/>
            <a:ext cx="528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206240" y="4802108"/>
            <a:ext cx="528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023296" y="2231777"/>
            <a:ext cx="2238770" cy="338554"/>
          </a:xfrm>
          <a:prstGeom prst="rect">
            <a:avLst/>
          </a:prstGeom>
          <a:noFill/>
        </p:spPr>
        <p:txBody>
          <a:bodyPr wrap="square" rtlCol="0">
            <a:spAutoFit/>
          </a:bodyPr>
          <a:lstStyle/>
          <a:p>
            <a:r>
              <a:rPr lang="en-GB" sz="1600" dirty="0">
                <a:latin typeface="Arial" charset="0"/>
                <a:ea typeface="Arial" charset="0"/>
                <a:cs typeface="Arial" charset="0"/>
              </a:rPr>
              <a:t>RESELLER</a:t>
            </a:r>
          </a:p>
        </p:txBody>
      </p:sp>
      <p:sp>
        <p:nvSpPr>
          <p:cNvPr id="15" name="TextBox 14"/>
          <p:cNvSpPr txBox="1"/>
          <p:nvPr userDrawn="1"/>
        </p:nvSpPr>
        <p:spPr>
          <a:xfrm>
            <a:off x="5015471" y="2932519"/>
            <a:ext cx="2777250" cy="584775"/>
          </a:xfrm>
          <a:prstGeom prst="rect">
            <a:avLst/>
          </a:prstGeom>
          <a:noFill/>
        </p:spPr>
        <p:txBody>
          <a:bodyPr wrap="square" rtlCol="0">
            <a:spAutoFit/>
          </a:bodyPr>
          <a:lstStyle/>
          <a:p>
            <a:r>
              <a:rPr lang="en-GB" sz="1600" dirty="0">
                <a:latin typeface="Arial" charset="0"/>
                <a:ea typeface="Arial" charset="0"/>
                <a:cs typeface="Arial" charset="0"/>
              </a:rPr>
              <a:t>CIVIL</a:t>
            </a:r>
            <a:br>
              <a:rPr lang="en-GB" sz="1600" dirty="0">
                <a:latin typeface="Arial" charset="0"/>
                <a:ea typeface="Arial" charset="0"/>
                <a:cs typeface="Arial" charset="0"/>
              </a:rPr>
            </a:br>
            <a:r>
              <a:rPr lang="en-GB" sz="1600" dirty="0">
                <a:latin typeface="Arial" charset="0"/>
                <a:ea typeface="Arial" charset="0"/>
                <a:cs typeface="Arial" charset="0"/>
              </a:rPr>
              <a:t>DEFENCE &amp; SECURITY</a:t>
            </a:r>
          </a:p>
        </p:txBody>
      </p:sp>
      <p:sp>
        <p:nvSpPr>
          <p:cNvPr id="16" name="TextBox 15"/>
          <p:cNvSpPr txBox="1"/>
          <p:nvPr userDrawn="1"/>
        </p:nvSpPr>
        <p:spPr>
          <a:xfrm>
            <a:off x="5023297" y="3712269"/>
            <a:ext cx="2777250" cy="584775"/>
          </a:xfrm>
          <a:prstGeom prst="rect">
            <a:avLst/>
          </a:prstGeom>
          <a:noFill/>
        </p:spPr>
        <p:txBody>
          <a:bodyPr wrap="square" rtlCol="0">
            <a:spAutoFit/>
          </a:bodyPr>
          <a:lstStyle/>
          <a:p>
            <a:r>
              <a:rPr lang="en-GB" sz="1600" dirty="0">
                <a:latin typeface="Arial" charset="0"/>
                <a:ea typeface="Arial" charset="0"/>
                <a:cs typeface="Arial" charset="0"/>
              </a:rPr>
              <a:t>MOBILE</a:t>
            </a:r>
            <a:br>
              <a:rPr lang="en-GB" sz="1600" dirty="0">
                <a:latin typeface="Arial" charset="0"/>
                <a:ea typeface="Arial" charset="0"/>
                <a:cs typeface="Arial" charset="0"/>
              </a:rPr>
            </a:br>
            <a:r>
              <a:rPr lang="en-GB" sz="1600" dirty="0">
                <a:latin typeface="Arial" charset="0"/>
                <a:ea typeface="Arial" charset="0"/>
                <a:cs typeface="Arial" charset="0"/>
              </a:rPr>
              <a:t>FIXED</a:t>
            </a:r>
          </a:p>
        </p:txBody>
      </p:sp>
      <p:sp>
        <p:nvSpPr>
          <p:cNvPr id="17" name="TextBox 16"/>
          <p:cNvSpPr txBox="1"/>
          <p:nvPr userDrawn="1"/>
        </p:nvSpPr>
        <p:spPr>
          <a:xfrm>
            <a:off x="5010390" y="4531826"/>
            <a:ext cx="2777250" cy="584775"/>
          </a:xfrm>
          <a:prstGeom prst="rect">
            <a:avLst/>
          </a:prstGeom>
          <a:noFill/>
        </p:spPr>
        <p:txBody>
          <a:bodyPr wrap="square" rtlCol="0">
            <a:spAutoFit/>
          </a:bodyPr>
          <a:lstStyle/>
          <a:p>
            <a:r>
              <a:rPr lang="en-GB" sz="1600" dirty="0">
                <a:latin typeface="Arial" charset="0"/>
                <a:ea typeface="Arial" charset="0"/>
                <a:cs typeface="Arial" charset="0"/>
              </a:rPr>
              <a:t>SATELLITE OPERATORS</a:t>
            </a:r>
            <a:br>
              <a:rPr lang="en-GB" sz="1600" dirty="0">
                <a:latin typeface="Arial" charset="0"/>
                <a:ea typeface="Arial" charset="0"/>
                <a:cs typeface="Arial" charset="0"/>
              </a:rPr>
            </a:br>
            <a:r>
              <a:rPr lang="en-GB" sz="1600" dirty="0">
                <a:latin typeface="Arial" charset="0"/>
                <a:ea typeface="Arial" charset="0"/>
                <a:cs typeface="Arial" charset="0"/>
              </a:rPr>
              <a:t>SATELLITE INTEGRATORS</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0829" y="0"/>
            <a:ext cx="3661172" cy="6858000"/>
          </a:xfrm>
          <a:prstGeom prst="rect">
            <a:avLst/>
          </a:prstGeom>
        </p:spPr>
      </p:pic>
    </p:spTree>
    <p:extLst>
      <p:ext uri="{BB962C8B-B14F-4D97-AF65-F5344CB8AC3E}">
        <p14:creationId xmlns:p14="http://schemas.microsoft.com/office/powerpoint/2010/main" val="2642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2" name="TextBox 1"/>
          <p:cNvSpPr txBox="1"/>
          <p:nvPr userDrawn="1"/>
        </p:nvSpPr>
        <p:spPr>
          <a:xfrm>
            <a:off x="788911" y="1501793"/>
            <a:ext cx="7334011" cy="646587"/>
          </a:xfrm>
          <a:prstGeom prst="rect">
            <a:avLst/>
          </a:prstGeom>
          <a:noFill/>
        </p:spPr>
        <p:txBody>
          <a:bodyPr wrap="square" rtlCol="0">
            <a:spAutoFit/>
          </a:bodyPr>
          <a:lstStyle/>
          <a:p>
            <a:r>
              <a:rPr lang="en-GB" sz="1801" b="0" dirty="0">
                <a:solidFill>
                  <a:schemeClr val="accent3"/>
                </a:solidFill>
                <a:latin typeface="Arial" charset="0"/>
                <a:ea typeface="Arial" charset="0"/>
                <a:cs typeface="Arial" charset="0"/>
              </a:rPr>
              <a:t>WE CONNECT HOMES, GROW BUSINESSES, EXTEND NETWORKS, CHANGE LIVES.</a:t>
            </a:r>
          </a:p>
        </p:txBody>
      </p:sp>
      <p:sp>
        <p:nvSpPr>
          <p:cNvPr id="3" name="TextBox 2"/>
          <p:cNvSpPr txBox="1"/>
          <p:nvPr userDrawn="1"/>
        </p:nvSpPr>
        <p:spPr>
          <a:xfrm>
            <a:off x="788911" y="398652"/>
            <a:ext cx="9852180" cy="646331"/>
          </a:xfrm>
          <a:prstGeom prst="rect">
            <a:avLst/>
          </a:prstGeom>
          <a:noFill/>
        </p:spPr>
        <p:txBody>
          <a:bodyPr wrap="square" rtlCol="0">
            <a:spAutoFit/>
          </a:bodyPr>
          <a:lstStyle/>
          <a:p>
            <a:r>
              <a:rPr lang="en-GB" sz="3600" b="1" dirty="0">
                <a:solidFill>
                  <a:schemeClr val="accent3"/>
                </a:solidFill>
                <a:latin typeface="Arial" charset="0"/>
                <a:ea typeface="Arial" charset="0"/>
                <a:cs typeface="Arial" charset="0"/>
              </a:rPr>
              <a:t>OUR SERVICES</a:t>
            </a:r>
          </a:p>
        </p:txBody>
      </p:sp>
      <p:cxnSp>
        <p:nvCxnSpPr>
          <p:cNvPr id="4" name="Straight Connector 3"/>
          <p:cNvCxnSpPr/>
          <p:nvPr userDrawn="1"/>
        </p:nvCxnSpPr>
        <p:spPr>
          <a:xfrm>
            <a:off x="890838" y="1209501"/>
            <a:ext cx="69425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88911" y="2391008"/>
            <a:ext cx="7552450" cy="3110339"/>
          </a:xfrm>
          <a:prstGeom prst="rect">
            <a:avLst/>
          </a:prstGeom>
        </p:spPr>
        <p:txBody>
          <a:bodyPr wrap="square">
            <a:spAutoFit/>
          </a:bodyPr>
          <a:lstStyle/>
          <a:p>
            <a:r>
              <a:rPr lang="en-GB" sz="1401" dirty="0">
                <a:solidFill>
                  <a:schemeClr val="bg1"/>
                </a:solidFill>
                <a:latin typeface="Arial" panose="020B0604020202020204" pitchFamily="34" charset="0"/>
                <a:cs typeface="Arial" panose="020B0604020202020204" pitchFamily="34" charset="0"/>
              </a:rPr>
              <a:t>Through our trusted network of Avanti Partners, our service is used to connect people in homes and their communities, connect SMEs and large enterprises, as well as extending and improving 3G and 4G networks.</a:t>
            </a:r>
          </a:p>
          <a:p>
            <a:endParaRPr lang="en-GB" sz="1401" dirty="0">
              <a:solidFill>
                <a:schemeClr val="bg1"/>
              </a:solidFill>
              <a:latin typeface="Arial" panose="020B0604020202020204" pitchFamily="34" charset="0"/>
              <a:cs typeface="Arial" panose="020B0604020202020204" pitchFamily="34" charset="0"/>
            </a:endParaRPr>
          </a:p>
          <a:p>
            <a:r>
              <a:rPr lang="en-GB" sz="1401" dirty="0">
                <a:solidFill>
                  <a:schemeClr val="bg1"/>
                </a:solidFill>
                <a:latin typeface="Arial" panose="020B0604020202020204" pitchFamily="34" charset="0"/>
                <a:cs typeface="Arial" panose="020B0604020202020204" pitchFamily="34" charset="0"/>
              </a:rPr>
              <a:t>We work closely with local governments to roll out universal service, health and education</a:t>
            </a:r>
          </a:p>
          <a:p>
            <a:r>
              <a:rPr lang="en-GB" sz="1401" dirty="0">
                <a:solidFill>
                  <a:schemeClr val="bg1"/>
                </a:solidFill>
                <a:latin typeface="Arial" panose="020B0604020202020204" pitchFamily="34" charset="0"/>
                <a:cs typeface="Arial" panose="020B0604020202020204" pitchFamily="34" charset="0"/>
              </a:rPr>
              <a:t>projects and are trusted to provide secure and resilient communications for national</a:t>
            </a:r>
          </a:p>
          <a:p>
            <a:r>
              <a:rPr lang="en-GB" sz="1401" dirty="0">
                <a:solidFill>
                  <a:schemeClr val="bg1"/>
                </a:solidFill>
                <a:latin typeface="Arial" panose="020B0604020202020204" pitchFamily="34" charset="0"/>
                <a:cs typeface="Arial" panose="020B0604020202020204" pitchFamily="34" charset="0"/>
              </a:rPr>
              <a:t>defence and security.</a:t>
            </a:r>
          </a:p>
          <a:p>
            <a:endParaRPr lang="en-GB" sz="1401" dirty="0">
              <a:solidFill>
                <a:schemeClr val="bg1"/>
              </a:solidFill>
              <a:latin typeface="Arial" panose="020B0604020202020204" pitchFamily="34" charset="0"/>
              <a:cs typeface="Arial" panose="020B0604020202020204" pitchFamily="34" charset="0"/>
            </a:endParaRPr>
          </a:p>
          <a:p>
            <a:r>
              <a:rPr lang="en-GB" sz="1401" dirty="0">
                <a:solidFill>
                  <a:schemeClr val="bg1"/>
                </a:solidFill>
                <a:latin typeface="Arial" panose="020B0604020202020204" pitchFamily="34" charset="0"/>
                <a:cs typeface="Arial" panose="020B0604020202020204" pitchFamily="34" charset="0"/>
              </a:rPr>
              <a:t>We’re the leaders in Ka-band communications. We have worked in some of EMEA’s</a:t>
            </a:r>
          </a:p>
          <a:p>
            <a:r>
              <a:rPr lang="en-GB" sz="1401" dirty="0">
                <a:solidFill>
                  <a:schemeClr val="bg1"/>
                </a:solidFill>
                <a:latin typeface="Arial" panose="020B0604020202020204" pitchFamily="34" charset="0"/>
                <a:cs typeface="Arial" panose="020B0604020202020204" pitchFamily="34" charset="0"/>
              </a:rPr>
              <a:t>most challenging locations, pushing boundaries to deliver innovative and flexible</a:t>
            </a:r>
          </a:p>
          <a:p>
            <a:r>
              <a:rPr lang="en-GB" sz="1401" dirty="0">
                <a:solidFill>
                  <a:schemeClr val="bg1"/>
                </a:solidFill>
                <a:latin typeface="Arial" panose="020B0604020202020204" pitchFamily="34" charset="0"/>
                <a:cs typeface="Arial" panose="020B0604020202020204" pitchFamily="34" charset="0"/>
              </a:rPr>
              <a:t>communications across our sectors.</a:t>
            </a:r>
          </a:p>
          <a:p>
            <a:endParaRPr lang="en-GB" sz="1401" dirty="0">
              <a:solidFill>
                <a:schemeClr val="bg1"/>
              </a:solidFill>
              <a:latin typeface="Arial" panose="020B0604020202020204" pitchFamily="34" charset="0"/>
              <a:cs typeface="Arial" panose="020B0604020202020204" pitchFamily="34" charset="0"/>
            </a:endParaRPr>
          </a:p>
          <a:p>
            <a:r>
              <a:rPr lang="en-GB" sz="1401" dirty="0">
                <a:solidFill>
                  <a:schemeClr val="bg1"/>
                </a:solidFill>
                <a:latin typeface="Arial" panose="020B0604020202020204" pitchFamily="34" charset="0"/>
                <a:cs typeface="Arial" panose="020B0604020202020204" pitchFamily="34" charset="0"/>
              </a:rPr>
              <a:t>Through our technology, we empower our Partners, ensuring they deliver always-on</a:t>
            </a:r>
          </a:p>
          <a:p>
            <a:r>
              <a:rPr lang="en-GB" sz="1401" dirty="0">
                <a:solidFill>
                  <a:schemeClr val="bg1"/>
                </a:solidFill>
                <a:latin typeface="Arial" panose="020B0604020202020204" pitchFamily="34" charset="0"/>
                <a:cs typeface="Arial" panose="020B0604020202020204" pitchFamily="34" charset="0"/>
              </a:rPr>
              <a:t>connectivity to their customers, wherever they may be.</a:t>
            </a:r>
          </a:p>
        </p:txBody>
      </p:sp>
      <p:grpSp>
        <p:nvGrpSpPr>
          <p:cNvPr id="9" name="Group 8"/>
          <p:cNvGrpSpPr/>
          <p:nvPr userDrawn="1"/>
        </p:nvGrpSpPr>
        <p:grpSpPr>
          <a:xfrm>
            <a:off x="0" y="5923280"/>
            <a:ext cx="1483360" cy="934720"/>
            <a:chOff x="0" y="5923280"/>
            <a:chExt cx="1483360" cy="934720"/>
          </a:xfrm>
        </p:grpSpPr>
        <p:sp>
          <p:nvSpPr>
            <p:cNvPr id="7" name="Rectangle 6"/>
            <p:cNvSpPr/>
            <p:nvPr userDrawn="1"/>
          </p:nvSpPr>
          <p:spPr>
            <a:xfrm>
              <a:off x="0" y="5923280"/>
              <a:ext cx="1483360" cy="93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26" y="5988601"/>
              <a:ext cx="710292" cy="674045"/>
            </a:xfrm>
            <a:prstGeom prst="rect">
              <a:avLst/>
            </a:prstGeom>
          </p:spPr>
        </p:pic>
      </p:gr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0829" y="0"/>
            <a:ext cx="3661172" cy="6858000"/>
          </a:xfrm>
          <a:prstGeom prst="rect">
            <a:avLst/>
          </a:prstGeom>
        </p:spPr>
      </p:pic>
    </p:spTree>
    <p:extLst>
      <p:ext uri="{BB962C8B-B14F-4D97-AF65-F5344CB8AC3E}">
        <p14:creationId xmlns:p14="http://schemas.microsoft.com/office/powerpoint/2010/main" val="3739690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DUCTS">
    <p:spTree>
      <p:nvGrpSpPr>
        <p:cNvPr id="1" name=""/>
        <p:cNvGrpSpPr/>
        <p:nvPr/>
      </p:nvGrpSpPr>
      <p:grpSpPr>
        <a:xfrm>
          <a:off x="0" y="0"/>
          <a:ext cx="0" cy="0"/>
          <a:chOff x="0" y="0"/>
          <a:chExt cx="0" cy="0"/>
        </a:xfrm>
      </p:grpSpPr>
      <p:sp>
        <p:nvSpPr>
          <p:cNvPr id="2" name="TextBox 1"/>
          <p:cNvSpPr txBox="1"/>
          <p:nvPr userDrawn="1"/>
        </p:nvSpPr>
        <p:spPr>
          <a:xfrm>
            <a:off x="788911" y="1450409"/>
            <a:ext cx="7044450" cy="923714"/>
          </a:xfrm>
          <a:prstGeom prst="rect">
            <a:avLst/>
          </a:prstGeom>
          <a:noFill/>
        </p:spPr>
        <p:txBody>
          <a:bodyPr wrap="square" rtlCol="0">
            <a:spAutoFit/>
          </a:bodyPr>
          <a:lstStyle/>
          <a:p>
            <a:r>
              <a:rPr lang="en-GB" sz="1801" b="0" i="0" u="none" strike="noStrike" kern="1200" baseline="0" dirty="0">
                <a:solidFill>
                  <a:schemeClr val="accent3"/>
                </a:solidFill>
                <a:latin typeface="Arial" panose="020B0604020202020204" pitchFamily="34" charset="0"/>
                <a:ea typeface="+mn-ea"/>
                <a:cs typeface="Arial" panose="020B0604020202020204" pitchFamily="34" charset="0"/>
              </a:rPr>
              <a:t>We understand how important it is for our product offering to be aligned with the evolving demands and expectations of our customers.</a:t>
            </a:r>
            <a:endParaRPr lang="en-GB" sz="1801" b="1" dirty="0">
              <a:solidFill>
                <a:schemeClr val="accent3"/>
              </a:solidFill>
              <a:latin typeface="Arial" panose="020B0604020202020204" pitchFamily="34" charset="0"/>
              <a:ea typeface="Arial" charset="0"/>
              <a:cs typeface="Arial" panose="020B0604020202020204" pitchFamily="34" charset="0"/>
            </a:endParaRPr>
          </a:p>
        </p:txBody>
      </p:sp>
      <p:sp>
        <p:nvSpPr>
          <p:cNvPr id="3" name="TextBox 2"/>
          <p:cNvSpPr txBox="1"/>
          <p:nvPr userDrawn="1"/>
        </p:nvSpPr>
        <p:spPr>
          <a:xfrm>
            <a:off x="788911" y="408812"/>
            <a:ext cx="9852180" cy="646331"/>
          </a:xfrm>
          <a:prstGeom prst="rect">
            <a:avLst/>
          </a:prstGeom>
          <a:noFill/>
        </p:spPr>
        <p:txBody>
          <a:bodyPr wrap="square" rtlCol="0">
            <a:spAutoFit/>
          </a:bodyPr>
          <a:lstStyle/>
          <a:p>
            <a:r>
              <a:rPr lang="en-GB" sz="3600" b="1" dirty="0">
                <a:solidFill>
                  <a:schemeClr val="accent3"/>
                </a:solidFill>
                <a:latin typeface="Arial" charset="0"/>
                <a:ea typeface="Arial" charset="0"/>
                <a:cs typeface="Arial" charset="0"/>
              </a:rPr>
              <a:t>OUR PRODUCTS</a:t>
            </a:r>
          </a:p>
        </p:txBody>
      </p:sp>
      <p:cxnSp>
        <p:nvCxnSpPr>
          <p:cNvPr id="4" name="Straight Connector 3"/>
          <p:cNvCxnSpPr/>
          <p:nvPr userDrawn="1"/>
        </p:nvCxnSpPr>
        <p:spPr>
          <a:xfrm>
            <a:off x="890838" y="1219661"/>
            <a:ext cx="69425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8910" y="2544226"/>
            <a:ext cx="7237490" cy="2062103"/>
          </a:xfrm>
          <a:prstGeom prst="rect">
            <a:avLst/>
          </a:prstGeom>
        </p:spPr>
        <p:txBody>
          <a:bodyPr wrap="squar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Through our industry expertise and technical infrastructure, we have developed a range of satellite connectivity products that address the specific needs of internet service providers, mobile network operators, government services and other satellite operators.</a:t>
            </a:r>
          </a:p>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Discover how we can help you thrive in your market: From simple market ready broadband packages through to end-to-end fully managed services, we have solutions to address multiple satellite connectivity needs.</a:t>
            </a:r>
          </a:p>
        </p:txBody>
      </p:sp>
      <p:sp>
        <p:nvSpPr>
          <p:cNvPr id="11" name="Rectangle 10"/>
          <p:cNvSpPr/>
          <p:nvPr userDrawn="1"/>
        </p:nvSpPr>
        <p:spPr>
          <a:xfrm>
            <a:off x="0" y="5923280"/>
            <a:ext cx="1483360" cy="93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27" y="5988602"/>
            <a:ext cx="710292" cy="674045"/>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0829" y="0"/>
            <a:ext cx="3661172" cy="6858000"/>
          </a:xfrm>
          <a:prstGeom prst="rect">
            <a:avLst/>
          </a:prstGeom>
        </p:spPr>
      </p:pic>
    </p:spTree>
    <p:extLst>
      <p:ext uri="{BB962C8B-B14F-4D97-AF65-F5344CB8AC3E}">
        <p14:creationId xmlns:p14="http://schemas.microsoft.com/office/powerpoint/2010/main" val="465664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DUCTS (ALL)">
    <p:spTree>
      <p:nvGrpSpPr>
        <p:cNvPr id="1" name=""/>
        <p:cNvGrpSpPr/>
        <p:nvPr/>
      </p:nvGrpSpPr>
      <p:grpSpPr>
        <a:xfrm>
          <a:off x="0" y="0"/>
          <a:ext cx="0" cy="0"/>
          <a:chOff x="0" y="0"/>
          <a:chExt cx="0" cy="0"/>
        </a:xfrm>
      </p:grpSpPr>
      <p:sp>
        <p:nvSpPr>
          <p:cNvPr id="6" name="Rectangle 5"/>
          <p:cNvSpPr/>
          <p:nvPr userDrawn="1"/>
        </p:nvSpPr>
        <p:spPr>
          <a:xfrm>
            <a:off x="162045" y="173620"/>
            <a:ext cx="2766350" cy="6528122"/>
          </a:xfrm>
          <a:prstGeom prst="rect">
            <a:avLst/>
          </a:prstGeom>
          <a:solidFill>
            <a:srgbClr val="00ABE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5" name="Rectangle 14"/>
          <p:cNvSpPr/>
          <p:nvPr userDrawn="1"/>
        </p:nvSpPr>
        <p:spPr>
          <a:xfrm>
            <a:off x="3157961" y="173620"/>
            <a:ext cx="2766350" cy="6528122"/>
          </a:xfrm>
          <a:prstGeom prst="rect">
            <a:avLst/>
          </a:prstGeom>
          <a:solidFill>
            <a:srgbClr val="45AC3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Rectangle 15"/>
          <p:cNvSpPr/>
          <p:nvPr userDrawn="1"/>
        </p:nvSpPr>
        <p:spPr>
          <a:xfrm>
            <a:off x="6175097" y="185195"/>
            <a:ext cx="2766350" cy="6528122"/>
          </a:xfrm>
          <a:prstGeom prst="rect">
            <a:avLst/>
          </a:prstGeom>
          <a:solidFill>
            <a:srgbClr val="D70929"/>
          </a:solidFill>
          <a:ln>
            <a:solidFill>
              <a:srgbClr val="D70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7" name="Rectangle 16"/>
          <p:cNvSpPr/>
          <p:nvPr userDrawn="1"/>
        </p:nvSpPr>
        <p:spPr>
          <a:xfrm>
            <a:off x="9225022" y="185195"/>
            <a:ext cx="2766350" cy="652812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9" name="TextBox 8"/>
          <p:cNvSpPr txBox="1"/>
          <p:nvPr userDrawn="1"/>
        </p:nvSpPr>
        <p:spPr>
          <a:xfrm>
            <a:off x="341454" y="3646027"/>
            <a:ext cx="2407532" cy="1323439"/>
          </a:xfrm>
          <a:prstGeom prst="rect">
            <a:avLst/>
          </a:prstGeom>
          <a:noFill/>
        </p:spPr>
        <p:txBody>
          <a:bodyPr wrap="square" rtlCol="0">
            <a:spAutoFit/>
          </a:bodyPr>
          <a:lstStyle/>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Market-ready</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broadband packages for</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customers to sell on to consumers and small businesses.</a:t>
            </a:r>
            <a:endParaRPr lang="en-GB" sz="1600" dirty="0">
              <a:solidFill>
                <a:schemeClr val="bg1"/>
              </a:solidFill>
              <a:latin typeface="Arial" panose="020B0604020202020204" pitchFamily="34" charset="0"/>
              <a:ea typeface="Arial" charset="0"/>
              <a:cs typeface="Arial" panose="020B0604020202020204" pitchFamily="34" charset="0"/>
            </a:endParaRPr>
          </a:p>
        </p:txBody>
      </p:sp>
      <p:sp>
        <p:nvSpPr>
          <p:cNvPr id="20" name="TextBox 19"/>
          <p:cNvSpPr txBox="1"/>
          <p:nvPr userDrawn="1"/>
        </p:nvSpPr>
        <p:spPr>
          <a:xfrm>
            <a:off x="3337372" y="3646026"/>
            <a:ext cx="2407532" cy="1323439"/>
          </a:xfrm>
          <a:prstGeom prst="rect">
            <a:avLst/>
          </a:prstGeom>
          <a:noFill/>
        </p:spPr>
        <p:txBody>
          <a:bodyPr wrap="square" rtlCol="0">
            <a:spAutoFit/>
          </a:bodyPr>
          <a:lstStyle/>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Tailored connectivity</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solutions that enable</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customers to become</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virtual network operators.</a:t>
            </a:r>
            <a:endParaRPr lang="en-GB" sz="1401" dirty="0">
              <a:solidFill>
                <a:schemeClr val="bg1"/>
              </a:solidFill>
              <a:latin typeface="Arial" panose="020B0604020202020204" pitchFamily="34" charset="0"/>
              <a:ea typeface="Arial" charset="0"/>
              <a:cs typeface="Arial" panose="020B0604020202020204" pitchFamily="34" charset="0"/>
            </a:endParaRPr>
          </a:p>
        </p:txBody>
      </p:sp>
      <p:sp>
        <p:nvSpPr>
          <p:cNvPr id="21" name="TextBox 20"/>
          <p:cNvSpPr txBox="1"/>
          <p:nvPr userDrawn="1"/>
        </p:nvSpPr>
        <p:spPr>
          <a:xfrm>
            <a:off x="6354508" y="3646024"/>
            <a:ext cx="2407532" cy="1569660"/>
          </a:xfrm>
          <a:prstGeom prst="rect">
            <a:avLst/>
          </a:prstGeom>
          <a:noFill/>
        </p:spPr>
        <p:txBody>
          <a:bodyPr wrap="square" rtlCol="0">
            <a:spAutoFit/>
          </a:bodyPr>
          <a:lstStyle/>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Raw bandwidth and</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hosting for customers</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who need to increase</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their coverage in the</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most time and</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cost-efficient manner.</a:t>
            </a:r>
            <a:endParaRPr lang="en-GB" sz="1600" dirty="0">
              <a:solidFill>
                <a:schemeClr val="bg1"/>
              </a:solidFill>
              <a:latin typeface="Arial" panose="020B0604020202020204" pitchFamily="34" charset="0"/>
              <a:ea typeface="Arial" charset="0"/>
              <a:cs typeface="Arial" panose="020B0604020202020204" pitchFamily="34" charset="0"/>
            </a:endParaRPr>
          </a:p>
        </p:txBody>
      </p:sp>
      <p:sp>
        <p:nvSpPr>
          <p:cNvPr id="22" name="TextBox 21"/>
          <p:cNvSpPr txBox="1"/>
          <p:nvPr userDrawn="1"/>
        </p:nvSpPr>
        <p:spPr>
          <a:xfrm>
            <a:off x="9404433" y="3646023"/>
            <a:ext cx="2407532" cy="1815882"/>
          </a:xfrm>
          <a:prstGeom prst="rect">
            <a:avLst/>
          </a:prstGeom>
          <a:noFill/>
        </p:spPr>
        <p:txBody>
          <a:bodyPr wrap="square" rtlCol="0">
            <a:spAutoFit/>
          </a:bodyPr>
          <a:lstStyle/>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End-to-end fully managed services for</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customers who want</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Avanti to manage</a:t>
            </a: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the implementation and management of their connectivity solutions.</a:t>
            </a:r>
            <a:endParaRPr lang="en-GB" sz="1600" dirty="0">
              <a:solidFill>
                <a:schemeClr val="bg1"/>
              </a:solidFill>
              <a:latin typeface="Arial" panose="020B0604020202020204" pitchFamily="34" charset="0"/>
              <a:ea typeface="Arial" charset="0"/>
              <a:cs typeface="Arial" panose="020B0604020202020204" pitchFamily="34" charset="0"/>
            </a:endParaRPr>
          </a:p>
        </p:txBody>
      </p:sp>
      <p:pic>
        <p:nvPicPr>
          <p:cNvPr id="15365" name="Picture 5" descr="\\acg.lan\avanti\Marketing\Marketing\COR - Corporate\BR - Brand\New Brand July 2018\Products\PDFs\Avanti Product icons_Adapt copy 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40215" y="763406"/>
            <a:ext cx="2001838"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acg.lan\avanti\Marketing\Marketing\COR - Corporate\BR - Brand\New Brand July 2018\Products\PDFs\Avanti Product icons_Connect copy 2.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42715" y="763406"/>
            <a:ext cx="2005012"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acg.lan\avanti\Marketing\Marketing\COR - Corporate\BR - Brand\New Brand July 2018\Products\PDFs\Avanti Product icons_Pure copy 2.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57356" y="763366"/>
            <a:ext cx="2001836"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acg.lan\avanti\Marketing\Marketing\COR - Corporate\BR - Brand\New Brand July 2018\Products\PDFs\Avanti Product icons_Serve copy 2.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607281" y="763406"/>
            <a:ext cx="2001836" cy="1530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62045" y="2823166"/>
            <a:ext cx="2766350" cy="369460"/>
          </a:xfrm>
          <a:prstGeom prst="rect">
            <a:avLst/>
          </a:prstGeom>
          <a:noFill/>
        </p:spPr>
        <p:txBody>
          <a:bodyPr wrap="square" rtlCol="0">
            <a:spAutoFit/>
          </a:bodyPr>
          <a:lstStyle/>
          <a:p>
            <a:pPr algn="ctr"/>
            <a:r>
              <a:rPr lang="en-GB" sz="1801" b="1" dirty="0">
                <a:solidFill>
                  <a:schemeClr val="bg1"/>
                </a:solidFill>
                <a:latin typeface="Arial" charset="0"/>
                <a:ea typeface="Arial" charset="0"/>
                <a:cs typeface="Arial" charset="0"/>
              </a:rPr>
              <a:t>CONNECT</a:t>
            </a:r>
          </a:p>
        </p:txBody>
      </p:sp>
      <p:sp>
        <p:nvSpPr>
          <p:cNvPr id="28" name="TextBox 27"/>
          <p:cNvSpPr txBox="1"/>
          <p:nvPr userDrawn="1"/>
        </p:nvSpPr>
        <p:spPr>
          <a:xfrm>
            <a:off x="3157959" y="2823166"/>
            <a:ext cx="2766350" cy="369460"/>
          </a:xfrm>
          <a:prstGeom prst="rect">
            <a:avLst/>
          </a:prstGeom>
          <a:noFill/>
        </p:spPr>
        <p:txBody>
          <a:bodyPr wrap="square" rtlCol="0">
            <a:spAutoFit/>
          </a:bodyPr>
          <a:lstStyle/>
          <a:p>
            <a:pPr algn="ctr"/>
            <a:r>
              <a:rPr lang="en-GB" sz="1801" b="1" dirty="0">
                <a:solidFill>
                  <a:schemeClr val="bg1"/>
                </a:solidFill>
                <a:latin typeface="Arial" charset="0"/>
                <a:ea typeface="Arial" charset="0"/>
                <a:cs typeface="Arial" charset="0"/>
              </a:rPr>
              <a:t>ADAPT</a:t>
            </a:r>
          </a:p>
        </p:txBody>
      </p:sp>
      <p:sp>
        <p:nvSpPr>
          <p:cNvPr id="29" name="TextBox 28"/>
          <p:cNvSpPr txBox="1"/>
          <p:nvPr userDrawn="1"/>
        </p:nvSpPr>
        <p:spPr>
          <a:xfrm>
            <a:off x="6175097" y="2823166"/>
            <a:ext cx="2766350" cy="369460"/>
          </a:xfrm>
          <a:prstGeom prst="rect">
            <a:avLst/>
          </a:prstGeom>
          <a:noFill/>
        </p:spPr>
        <p:txBody>
          <a:bodyPr wrap="square" rtlCol="0">
            <a:spAutoFit/>
          </a:bodyPr>
          <a:lstStyle/>
          <a:p>
            <a:pPr algn="ctr"/>
            <a:r>
              <a:rPr lang="en-GB" sz="1801" b="1" dirty="0">
                <a:solidFill>
                  <a:schemeClr val="bg1"/>
                </a:solidFill>
                <a:latin typeface="Arial" charset="0"/>
                <a:ea typeface="Arial" charset="0"/>
                <a:cs typeface="Arial" charset="0"/>
              </a:rPr>
              <a:t>PURE</a:t>
            </a:r>
          </a:p>
        </p:txBody>
      </p:sp>
      <p:sp>
        <p:nvSpPr>
          <p:cNvPr id="30" name="TextBox 29"/>
          <p:cNvSpPr txBox="1"/>
          <p:nvPr userDrawn="1"/>
        </p:nvSpPr>
        <p:spPr>
          <a:xfrm>
            <a:off x="9225022" y="2823166"/>
            <a:ext cx="2766350" cy="369460"/>
          </a:xfrm>
          <a:prstGeom prst="rect">
            <a:avLst/>
          </a:prstGeom>
          <a:noFill/>
        </p:spPr>
        <p:txBody>
          <a:bodyPr wrap="square" rtlCol="0">
            <a:spAutoFit/>
          </a:bodyPr>
          <a:lstStyle/>
          <a:p>
            <a:pPr algn="ctr"/>
            <a:r>
              <a:rPr lang="en-GB" sz="1801" b="1" dirty="0">
                <a:solidFill>
                  <a:schemeClr val="bg1"/>
                </a:solidFill>
                <a:latin typeface="Arial" charset="0"/>
                <a:ea typeface="Arial" charset="0"/>
                <a:cs typeface="Arial" charset="0"/>
              </a:rPr>
              <a:t>SERVE</a:t>
            </a:r>
          </a:p>
        </p:txBody>
      </p:sp>
    </p:spTree>
    <p:extLst>
      <p:ext uri="{BB962C8B-B14F-4D97-AF65-F5344CB8AC3E}">
        <p14:creationId xmlns:p14="http://schemas.microsoft.com/office/powerpoint/2010/main" val="119728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TECHNOLOGY">
    <p:spTree>
      <p:nvGrpSpPr>
        <p:cNvPr id="1" name=""/>
        <p:cNvGrpSpPr/>
        <p:nvPr/>
      </p:nvGrpSpPr>
      <p:grpSpPr>
        <a:xfrm>
          <a:off x="0" y="0"/>
          <a:ext cx="0" cy="0"/>
          <a:chOff x="0" y="0"/>
          <a:chExt cx="0" cy="0"/>
        </a:xfrm>
      </p:grpSpPr>
      <p:sp>
        <p:nvSpPr>
          <p:cNvPr id="2" name="TextBox 1"/>
          <p:cNvSpPr txBox="1"/>
          <p:nvPr userDrawn="1"/>
        </p:nvSpPr>
        <p:spPr>
          <a:xfrm>
            <a:off x="788911" y="1450409"/>
            <a:ext cx="7044450" cy="369460"/>
          </a:xfrm>
          <a:prstGeom prst="rect">
            <a:avLst/>
          </a:prstGeom>
          <a:noFill/>
        </p:spPr>
        <p:txBody>
          <a:bodyPr wrap="square" rtlCol="0">
            <a:spAutoFit/>
          </a:bodyPr>
          <a:lstStyle/>
          <a:p>
            <a:r>
              <a:rPr lang="en-GB" sz="1801" b="0" i="0" u="none" strike="noStrike" kern="1200" baseline="0" dirty="0">
                <a:solidFill>
                  <a:schemeClr val="accent3"/>
                </a:solidFill>
                <a:latin typeface="Arial" panose="020B0604020202020204" pitchFamily="34" charset="0"/>
                <a:ea typeface="+mn-ea"/>
                <a:cs typeface="Arial" panose="020B0604020202020204" pitchFamily="34" charset="0"/>
              </a:rPr>
              <a:t>We challenged the satellite communications industry</a:t>
            </a:r>
            <a:endParaRPr lang="en-GB" sz="1801" b="1" dirty="0">
              <a:solidFill>
                <a:schemeClr val="accent3"/>
              </a:solidFill>
              <a:latin typeface="Arial" panose="020B0604020202020204" pitchFamily="34" charset="0"/>
              <a:ea typeface="Arial" charset="0"/>
              <a:cs typeface="Arial" panose="020B0604020202020204" pitchFamily="34" charset="0"/>
            </a:endParaRPr>
          </a:p>
        </p:txBody>
      </p:sp>
      <p:sp>
        <p:nvSpPr>
          <p:cNvPr id="3" name="TextBox 2"/>
          <p:cNvSpPr txBox="1"/>
          <p:nvPr userDrawn="1"/>
        </p:nvSpPr>
        <p:spPr>
          <a:xfrm>
            <a:off x="788911" y="408812"/>
            <a:ext cx="9852180" cy="646331"/>
          </a:xfrm>
          <a:prstGeom prst="rect">
            <a:avLst/>
          </a:prstGeom>
          <a:noFill/>
        </p:spPr>
        <p:txBody>
          <a:bodyPr wrap="square" rtlCol="0">
            <a:spAutoFit/>
          </a:bodyPr>
          <a:lstStyle/>
          <a:p>
            <a:r>
              <a:rPr lang="en-GB" sz="3600" b="1" dirty="0">
                <a:solidFill>
                  <a:schemeClr val="accent3"/>
                </a:solidFill>
                <a:latin typeface="Arial" charset="0"/>
                <a:ea typeface="Arial" charset="0"/>
                <a:cs typeface="Arial" charset="0"/>
              </a:rPr>
              <a:t>OUR TECHNOLOGY</a:t>
            </a:r>
          </a:p>
        </p:txBody>
      </p:sp>
      <p:cxnSp>
        <p:nvCxnSpPr>
          <p:cNvPr id="4" name="Straight Connector 3"/>
          <p:cNvCxnSpPr/>
          <p:nvPr userDrawn="1"/>
        </p:nvCxnSpPr>
        <p:spPr>
          <a:xfrm>
            <a:off x="890838" y="1219661"/>
            <a:ext cx="69425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8910" y="2106763"/>
            <a:ext cx="7237490" cy="1598070"/>
          </a:xfrm>
          <a:prstGeom prst="rect">
            <a:avLst/>
          </a:prstGeom>
        </p:spPr>
        <p:txBody>
          <a:bodyPr wrap="square">
            <a:spAutoFit/>
          </a:bodyPr>
          <a:lstStyle/>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We’ve set a new standard in satellite communications, investing over $1.2 billion in our HYLAS satellite fleet, Gateway Earth Stations, ground infrastructure and our people.</a:t>
            </a:r>
          </a:p>
          <a:p>
            <a:endParaRPr lang="en-GB" sz="1600" b="0" i="0" u="none" strike="noStrike" kern="1200" baseline="0" dirty="0">
              <a:solidFill>
                <a:schemeClr val="bg1"/>
              </a:solidFill>
              <a:latin typeface="Arial" panose="020B0604020202020204" pitchFamily="34" charset="0"/>
              <a:ea typeface="+mn-ea"/>
              <a:cs typeface="Arial" panose="020B0604020202020204" pitchFamily="34" charset="0"/>
            </a:endParaRPr>
          </a:p>
          <a:p>
            <a:r>
              <a:rPr lang="en-GB" sz="1600" b="0" i="0" u="none" strike="noStrike" kern="1200" baseline="0" dirty="0">
                <a:solidFill>
                  <a:schemeClr val="bg1"/>
                </a:solidFill>
                <a:latin typeface="Arial" panose="020B0604020202020204" pitchFamily="34" charset="0"/>
                <a:ea typeface="+mn-ea"/>
                <a:cs typeface="Arial" panose="020B0604020202020204" pitchFamily="34" charset="0"/>
              </a:rPr>
              <a:t>We’ve challenged the industry, the legacy systems and the those who said we couldn’t, and we’ve delivered against them.</a:t>
            </a:r>
          </a:p>
        </p:txBody>
      </p:sp>
      <p:sp>
        <p:nvSpPr>
          <p:cNvPr id="11" name="Rectangle 10"/>
          <p:cNvSpPr/>
          <p:nvPr userDrawn="1"/>
        </p:nvSpPr>
        <p:spPr>
          <a:xfrm>
            <a:off x="0" y="5923280"/>
            <a:ext cx="1483360" cy="93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27" y="5988602"/>
            <a:ext cx="710292" cy="674045"/>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0829" y="0"/>
            <a:ext cx="3661172" cy="6858000"/>
          </a:xfrm>
          <a:prstGeom prst="rect">
            <a:avLst/>
          </a:prstGeom>
        </p:spPr>
      </p:pic>
    </p:spTree>
    <p:extLst>
      <p:ext uri="{BB962C8B-B14F-4D97-AF65-F5344CB8AC3E}">
        <p14:creationId xmlns:p14="http://schemas.microsoft.com/office/powerpoint/2010/main" val="187358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UR FL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788911" y="408812"/>
            <a:ext cx="9852180" cy="646331"/>
          </a:xfrm>
          <a:prstGeom prst="rect">
            <a:avLst/>
          </a:prstGeom>
          <a:noFill/>
        </p:spPr>
        <p:txBody>
          <a:bodyPr wrap="square" rtlCol="0">
            <a:spAutoFit/>
          </a:bodyPr>
          <a:lstStyle/>
          <a:p>
            <a:r>
              <a:rPr lang="en-GB" sz="3600" b="1" dirty="0">
                <a:solidFill>
                  <a:schemeClr val="bg1"/>
                </a:solidFill>
                <a:latin typeface="Arial" charset="0"/>
                <a:ea typeface="Arial" charset="0"/>
                <a:cs typeface="Arial" charset="0"/>
              </a:rPr>
              <a:t>OUR FLEET</a:t>
            </a:r>
          </a:p>
        </p:txBody>
      </p:sp>
      <p:cxnSp>
        <p:nvCxnSpPr>
          <p:cNvPr id="4" name="Straight Connector 3"/>
          <p:cNvCxnSpPr/>
          <p:nvPr userDrawn="1"/>
        </p:nvCxnSpPr>
        <p:spPr>
          <a:xfrm>
            <a:off x="890837" y="1219661"/>
            <a:ext cx="33357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AutoShape 4" descr="http://www.freestyle.isitemedia-staging.co.uk/wp-content/uploads/2018/08/fleet-image-Fleet-1024x512.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sz="1801"/>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111" y="5994820"/>
            <a:ext cx="681918" cy="655495"/>
          </a:xfrm>
          <a:prstGeom prst="rect">
            <a:avLst/>
          </a:prstGeom>
        </p:spPr>
      </p:pic>
    </p:spTree>
    <p:extLst>
      <p:ext uri="{BB962C8B-B14F-4D97-AF65-F5344CB8AC3E}">
        <p14:creationId xmlns:p14="http://schemas.microsoft.com/office/powerpoint/2010/main" val="304574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EET ALL">
    <p:spTree>
      <p:nvGrpSpPr>
        <p:cNvPr id="1" name=""/>
        <p:cNvGrpSpPr/>
        <p:nvPr/>
      </p:nvGrpSpPr>
      <p:grpSpPr>
        <a:xfrm>
          <a:off x="0" y="0"/>
          <a:ext cx="0" cy="0"/>
          <a:chOff x="0" y="0"/>
          <a:chExt cx="0" cy="0"/>
        </a:xfrm>
      </p:grpSpPr>
      <p:sp>
        <p:nvSpPr>
          <p:cNvPr id="22" name="Rectangle 21"/>
          <p:cNvSpPr/>
          <p:nvPr userDrawn="1"/>
        </p:nvSpPr>
        <p:spPr>
          <a:xfrm>
            <a:off x="0" y="5923280"/>
            <a:ext cx="1483360" cy="93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27" y="5988602"/>
            <a:ext cx="710292" cy="674045"/>
          </a:xfrm>
          <a:prstGeom prst="rect">
            <a:avLst/>
          </a:prstGeom>
        </p:spPr>
      </p:pic>
      <p:sp>
        <p:nvSpPr>
          <p:cNvPr id="27" name="AutoShape 4" descr="http://www.freestyle.isitemedia-staging.co.uk/wp-content/uploads/2018/08/fleet-image-Fleet-1024x512.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sz="1801"/>
          </a:p>
        </p:txBody>
      </p:sp>
      <p:pic>
        <p:nvPicPr>
          <p:cNvPr id="29" name="Picture 6"/>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180080" y="1494404"/>
            <a:ext cx="887140" cy="85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userDrawn="1"/>
        </p:nvSpPr>
        <p:spPr>
          <a:xfrm>
            <a:off x="788911" y="408812"/>
            <a:ext cx="9852180" cy="646331"/>
          </a:xfrm>
          <a:prstGeom prst="rect">
            <a:avLst/>
          </a:prstGeom>
          <a:noFill/>
        </p:spPr>
        <p:txBody>
          <a:bodyPr wrap="square" rtlCol="0">
            <a:spAutoFit/>
          </a:bodyPr>
          <a:lstStyle/>
          <a:p>
            <a:r>
              <a:rPr lang="en-GB" sz="3600" b="1" dirty="0">
                <a:solidFill>
                  <a:schemeClr val="bg1"/>
                </a:solidFill>
                <a:latin typeface="Arial" charset="0"/>
                <a:ea typeface="Arial" charset="0"/>
                <a:cs typeface="Arial" charset="0"/>
              </a:rPr>
              <a:t>OUR FLEET</a:t>
            </a:r>
          </a:p>
        </p:txBody>
      </p:sp>
      <p:cxnSp>
        <p:nvCxnSpPr>
          <p:cNvPr id="33" name="Straight Connector 32"/>
          <p:cNvCxnSpPr/>
          <p:nvPr userDrawn="1"/>
        </p:nvCxnSpPr>
        <p:spPr>
          <a:xfrm flipV="1">
            <a:off x="890837" y="1219662"/>
            <a:ext cx="10203883" cy="1"/>
          </a:xfrm>
          <a:prstGeom prst="line">
            <a:avLst/>
          </a:prstGeom>
          <a:ln/>
        </p:spPr>
        <p:style>
          <a:lnRef idx="1">
            <a:schemeClr val="accent3"/>
          </a:lnRef>
          <a:fillRef idx="0">
            <a:schemeClr val="accent3"/>
          </a:fillRef>
          <a:effectRef idx="0">
            <a:schemeClr val="accent3"/>
          </a:effectRef>
          <a:fontRef idx="minor">
            <a:schemeClr val="tx1"/>
          </a:fontRef>
        </p:style>
      </p:cxnSp>
      <p:sp>
        <p:nvSpPr>
          <p:cNvPr id="34" name="TextBox 33"/>
          <p:cNvSpPr txBox="1"/>
          <p:nvPr userDrawn="1"/>
        </p:nvSpPr>
        <p:spPr>
          <a:xfrm>
            <a:off x="307976" y="2651761"/>
            <a:ext cx="2872105" cy="2894767"/>
          </a:xfrm>
          <a:prstGeom prst="rect">
            <a:avLst/>
          </a:prstGeom>
          <a:noFill/>
        </p:spPr>
        <p:txBody>
          <a:bodyPr wrap="square" rtlCol="0">
            <a:spAutoFit/>
          </a:bodyPr>
          <a:lstStyle/>
          <a:p>
            <a:r>
              <a:rPr lang="en-GB" sz="1401" b="0" i="0" u="none" strike="noStrike" kern="1200" baseline="0" dirty="0">
                <a:solidFill>
                  <a:schemeClr val="accent3"/>
                </a:solidFill>
                <a:latin typeface="Arial" panose="020B0604020202020204" pitchFamily="34" charset="0"/>
                <a:ea typeface="+mn-ea"/>
                <a:cs typeface="Arial" panose="020B0604020202020204" pitchFamily="34" charset="0"/>
              </a:rPr>
              <a:t>Our first satellite, launched in 2010, uses the latest Ka-band technology to deliver high speed, reliable and secure communications across the UK and Europe. </a:t>
            </a:r>
          </a:p>
          <a:p>
            <a:endParaRPr lang="en-GB" sz="1401" b="0" i="0" u="none" strike="noStrike" kern="1200" baseline="0" dirty="0">
              <a:solidFill>
                <a:schemeClr val="accent3"/>
              </a:solidFill>
              <a:latin typeface="Arial" panose="020B0604020202020204" pitchFamily="34" charset="0"/>
              <a:ea typeface="+mn-ea"/>
              <a:cs typeface="Arial" panose="020B0604020202020204" pitchFamily="34" charset="0"/>
            </a:endParaRPr>
          </a:p>
          <a:p>
            <a:r>
              <a:rPr lang="en-GB" sz="1401" b="0" i="0" u="none" strike="noStrike" kern="1200" baseline="0" dirty="0">
                <a:solidFill>
                  <a:schemeClr val="accent3"/>
                </a:solidFill>
                <a:latin typeface="Arial" panose="020B0604020202020204" pitchFamily="34" charset="0"/>
                <a:ea typeface="+mn-ea"/>
                <a:cs typeface="Arial" panose="020B0604020202020204" pitchFamily="34" charset="0"/>
              </a:rPr>
              <a:t>HYLAS 1 has a unique and flexible payload which enables us to change the bandwidth of its eight Ka-band beams whilst in orbit, maximising the satellite’s efficiency.</a:t>
            </a:r>
            <a:endParaRPr lang="en-GB" sz="1401" dirty="0">
              <a:solidFill>
                <a:schemeClr val="accent3"/>
              </a:solidFill>
              <a:latin typeface="Arial" panose="020B0604020202020204" pitchFamily="34" charset="0"/>
              <a:ea typeface="Arial" charset="0"/>
              <a:cs typeface="Arial" panose="020B0604020202020204" pitchFamily="34" charset="0"/>
            </a:endParaRPr>
          </a:p>
        </p:txBody>
      </p:sp>
      <p:sp>
        <p:nvSpPr>
          <p:cNvPr id="35" name="TextBox 34"/>
          <p:cNvSpPr txBox="1"/>
          <p:nvPr userDrawn="1"/>
        </p:nvSpPr>
        <p:spPr>
          <a:xfrm>
            <a:off x="3427096" y="2651760"/>
            <a:ext cx="2872105" cy="3110339"/>
          </a:xfrm>
          <a:prstGeom prst="rect">
            <a:avLst/>
          </a:prstGeom>
          <a:noFill/>
        </p:spPr>
        <p:txBody>
          <a:bodyPr wrap="square" rtlCol="0">
            <a:spAutoFit/>
          </a:bodyPr>
          <a:lstStyle/>
          <a:p>
            <a:r>
              <a:rPr lang="en-GB" sz="1401" dirty="0">
                <a:solidFill>
                  <a:schemeClr val="accent3"/>
                </a:solidFill>
                <a:latin typeface="Arial" panose="020B0604020202020204" pitchFamily="34" charset="0"/>
                <a:ea typeface="Arial" charset="0"/>
                <a:cs typeface="Arial" panose="020B0604020202020204" pitchFamily="34" charset="0"/>
              </a:rPr>
              <a:t>Launched in 2012, HYLAS 2 uses</a:t>
            </a:r>
          </a:p>
          <a:p>
            <a:r>
              <a:rPr lang="en-GB" sz="1401" dirty="0">
                <a:solidFill>
                  <a:schemeClr val="accent3"/>
                </a:solidFill>
                <a:latin typeface="Arial" panose="020B0604020202020204" pitchFamily="34" charset="0"/>
                <a:ea typeface="Arial" charset="0"/>
                <a:cs typeface="Arial" panose="020B0604020202020204" pitchFamily="34" charset="0"/>
              </a:rPr>
              <a:t>high throughput Ka-band technology to deliver ultra-fast communications across the UK, Europe, the Middle East, East and Southern Africa. </a:t>
            </a:r>
          </a:p>
          <a:p>
            <a:endParaRPr lang="en-GB" sz="1401" dirty="0">
              <a:solidFill>
                <a:schemeClr val="accent3"/>
              </a:solidFill>
              <a:latin typeface="Arial" panose="020B0604020202020204" pitchFamily="34" charset="0"/>
              <a:ea typeface="Arial" charset="0"/>
              <a:cs typeface="Arial" panose="020B0604020202020204" pitchFamily="34" charset="0"/>
            </a:endParaRPr>
          </a:p>
          <a:p>
            <a:r>
              <a:rPr lang="en-GB" sz="1401" dirty="0">
                <a:solidFill>
                  <a:schemeClr val="accent3"/>
                </a:solidFill>
                <a:latin typeface="Arial" panose="020B0604020202020204" pitchFamily="34" charset="0"/>
                <a:ea typeface="Arial" charset="0"/>
                <a:cs typeface="Arial" panose="020B0604020202020204" pitchFamily="34" charset="0"/>
              </a:rPr>
              <a:t>It has 24 fixed beams and one steerable beam. HYLAS</a:t>
            </a:r>
            <a:r>
              <a:rPr lang="en-GB" sz="1401" baseline="0" dirty="0">
                <a:solidFill>
                  <a:schemeClr val="accent3"/>
                </a:solidFill>
                <a:latin typeface="Arial" panose="020B0604020202020204" pitchFamily="34" charset="0"/>
                <a:ea typeface="Arial" charset="0"/>
                <a:cs typeface="Arial" panose="020B0604020202020204" pitchFamily="34" charset="0"/>
              </a:rPr>
              <a:t> </a:t>
            </a:r>
            <a:r>
              <a:rPr lang="en-GB" sz="1401" dirty="0">
                <a:solidFill>
                  <a:schemeClr val="accent3"/>
                </a:solidFill>
                <a:latin typeface="Arial" panose="020B0604020202020204" pitchFamily="34" charset="0"/>
                <a:ea typeface="Arial" charset="0"/>
                <a:cs typeface="Arial" panose="020B0604020202020204" pitchFamily="34" charset="0"/>
              </a:rPr>
              <a:t>2 provides customers with the flexibility to address current and future markets across Europe, the Middle East, the Caucasus and Africa.</a:t>
            </a:r>
          </a:p>
        </p:txBody>
      </p:sp>
      <p:sp>
        <p:nvSpPr>
          <p:cNvPr id="38" name="TextBox 37"/>
          <p:cNvSpPr txBox="1"/>
          <p:nvPr userDrawn="1"/>
        </p:nvSpPr>
        <p:spPr>
          <a:xfrm>
            <a:off x="6485256" y="2651760"/>
            <a:ext cx="2872105" cy="1385764"/>
          </a:xfrm>
          <a:prstGeom prst="rect">
            <a:avLst/>
          </a:prstGeom>
          <a:noFill/>
        </p:spPr>
        <p:txBody>
          <a:bodyPr wrap="square" rtlCol="0">
            <a:spAutoFit/>
          </a:bodyPr>
          <a:lstStyle/>
          <a:p>
            <a:r>
              <a:rPr lang="en-GB" sz="1401" dirty="0">
                <a:solidFill>
                  <a:schemeClr val="accent3"/>
                </a:solidFill>
                <a:latin typeface="Arial" panose="020B0604020202020204" pitchFamily="34" charset="0"/>
                <a:ea typeface="Arial" charset="0"/>
                <a:cs typeface="Arial" panose="020B0604020202020204" pitchFamily="34" charset="0"/>
              </a:rPr>
              <a:t>Provides additional Ka-band coverage of Germany and Poland, with extensive</a:t>
            </a:r>
          </a:p>
          <a:p>
            <a:r>
              <a:rPr lang="en-GB" sz="1401" dirty="0">
                <a:solidFill>
                  <a:schemeClr val="accent3"/>
                </a:solidFill>
                <a:latin typeface="Arial" panose="020B0604020202020204" pitchFamily="34" charset="0"/>
                <a:ea typeface="Arial" charset="0"/>
                <a:cs typeface="Arial" panose="020B0604020202020204" pitchFamily="34" charset="0"/>
              </a:rPr>
              <a:t>coverage of surrounding European countries and the Baltic Sea.</a:t>
            </a:r>
          </a:p>
        </p:txBody>
      </p:sp>
      <p:sp>
        <p:nvSpPr>
          <p:cNvPr id="42" name="TextBox 41"/>
          <p:cNvSpPr txBox="1"/>
          <p:nvPr userDrawn="1"/>
        </p:nvSpPr>
        <p:spPr>
          <a:xfrm>
            <a:off x="9451976" y="2651760"/>
            <a:ext cx="2607945" cy="3757054"/>
          </a:xfrm>
          <a:prstGeom prst="rect">
            <a:avLst/>
          </a:prstGeom>
          <a:noFill/>
        </p:spPr>
        <p:txBody>
          <a:bodyPr wrap="square" rtlCol="0">
            <a:spAutoFit/>
          </a:bodyPr>
          <a:lstStyle/>
          <a:p>
            <a:r>
              <a:rPr lang="en-GB" sz="1401" b="0" i="0" u="none" strike="noStrike" kern="1200" baseline="0" dirty="0">
                <a:solidFill>
                  <a:schemeClr val="accent3"/>
                </a:solidFill>
                <a:latin typeface="Arial" panose="020B0604020202020204" pitchFamily="34" charset="0"/>
                <a:ea typeface="+mn-ea"/>
                <a:cs typeface="Arial" panose="020B0604020202020204" pitchFamily="34" charset="0"/>
              </a:rPr>
              <a:t>The newest addition to the HYLAS fleet launched in April 2018 and doubles our capacity. </a:t>
            </a:r>
          </a:p>
          <a:p>
            <a:endParaRPr lang="en-GB" sz="1401" b="0" i="0" u="none" strike="noStrike" kern="1200" baseline="0" dirty="0">
              <a:solidFill>
                <a:schemeClr val="accent3"/>
              </a:solidFill>
              <a:latin typeface="Arial" panose="020B0604020202020204" pitchFamily="34" charset="0"/>
              <a:ea typeface="+mn-ea"/>
              <a:cs typeface="Arial" panose="020B0604020202020204" pitchFamily="34" charset="0"/>
            </a:endParaRPr>
          </a:p>
          <a:p>
            <a:r>
              <a:rPr lang="en-GB" sz="1401" b="0" i="0" u="none" strike="noStrike" kern="1200" baseline="0" dirty="0">
                <a:solidFill>
                  <a:schemeClr val="accent3"/>
                </a:solidFill>
                <a:latin typeface="Arial" panose="020B0604020202020204" pitchFamily="34" charset="0"/>
                <a:ea typeface="+mn-ea"/>
                <a:cs typeface="Arial" panose="020B0604020202020204" pitchFamily="34" charset="0"/>
              </a:rPr>
              <a:t>It has 64 fixed beams, extending our coverage to West and Central Africa, as well as additional capacity across existing regions in Africa and Europe. </a:t>
            </a:r>
          </a:p>
          <a:p>
            <a:endParaRPr lang="en-GB" sz="1401" b="0" i="0" u="none" strike="noStrike" kern="1200" baseline="0" dirty="0">
              <a:solidFill>
                <a:schemeClr val="accent3"/>
              </a:solidFill>
              <a:latin typeface="Arial" panose="020B0604020202020204" pitchFamily="34" charset="0"/>
              <a:ea typeface="+mn-ea"/>
              <a:cs typeface="Arial" panose="020B0604020202020204" pitchFamily="34" charset="0"/>
            </a:endParaRPr>
          </a:p>
          <a:p>
            <a:r>
              <a:rPr lang="en-GB" sz="1401" b="0" i="0" u="none" strike="noStrike" kern="1200" baseline="0" dirty="0">
                <a:solidFill>
                  <a:schemeClr val="accent3"/>
                </a:solidFill>
                <a:latin typeface="Arial" panose="020B0604020202020204" pitchFamily="34" charset="0"/>
                <a:ea typeface="+mn-ea"/>
                <a:cs typeface="Arial" panose="020B0604020202020204" pitchFamily="34" charset="0"/>
              </a:rPr>
              <a:t>The satellite also has four independent steerable beams able to address markets across Africa, Europe and Latin America.</a:t>
            </a:r>
            <a:endParaRPr lang="en-GB" sz="1401" dirty="0">
              <a:solidFill>
                <a:schemeClr val="accent3"/>
              </a:solidFill>
              <a:latin typeface="Arial" panose="020B0604020202020204" pitchFamily="34" charset="0"/>
              <a:ea typeface="Arial" charset="0"/>
              <a:cs typeface="Arial" panose="020B0604020202020204" pitchFamily="34" charset="0"/>
            </a:endParaRPr>
          </a:p>
        </p:txBody>
      </p:sp>
      <p:cxnSp>
        <p:nvCxnSpPr>
          <p:cNvPr id="43" name="Straight Connector 42"/>
          <p:cNvCxnSpPr/>
          <p:nvPr userDrawn="1"/>
        </p:nvCxnSpPr>
        <p:spPr>
          <a:xfrm>
            <a:off x="3210560" y="2499361"/>
            <a:ext cx="0" cy="32715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6299200" y="2499361"/>
            <a:ext cx="0" cy="32715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9326880" y="2423160"/>
            <a:ext cx="0" cy="3256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515341"/>
            <a:ext cx="893518" cy="83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299200" y="1494402"/>
            <a:ext cx="887140" cy="85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9357360" y="1494402"/>
            <a:ext cx="893518" cy="83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userDrawn="1"/>
        </p:nvSpPr>
        <p:spPr>
          <a:xfrm>
            <a:off x="893518" y="1583175"/>
            <a:ext cx="1361440" cy="369460"/>
          </a:xfrm>
          <a:prstGeom prst="rect">
            <a:avLst/>
          </a:prstGeom>
          <a:noFill/>
        </p:spPr>
        <p:txBody>
          <a:bodyPr wrap="square" rtlCol="0">
            <a:spAutoFit/>
          </a:bodyPr>
          <a:lstStyle/>
          <a:p>
            <a:r>
              <a:rPr lang="en-GB" sz="1801" b="1" dirty="0">
                <a:solidFill>
                  <a:schemeClr val="bg1"/>
                </a:solidFill>
                <a:latin typeface="Arial" charset="0"/>
                <a:ea typeface="Arial" charset="0"/>
                <a:cs typeface="Arial" charset="0"/>
              </a:rPr>
              <a:t>HYLAS</a:t>
            </a:r>
            <a:r>
              <a:rPr lang="en-GB" sz="1801" b="1" baseline="0" dirty="0">
                <a:solidFill>
                  <a:schemeClr val="bg1"/>
                </a:solidFill>
                <a:latin typeface="Arial" charset="0"/>
                <a:ea typeface="Arial" charset="0"/>
                <a:cs typeface="Arial" charset="0"/>
              </a:rPr>
              <a:t> 1</a:t>
            </a:r>
            <a:endParaRPr lang="en-GB" sz="1801" b="1" dirty="0">
              <a:solidFill>
                <a:schemeClr val="bg1"/>
              </a:solidFill>
              <a:latin typeface="Arial" charset="0"/>
              <a:ea typeface="Arial" charset="0"/>
              <a:cs typeface="Arial" charset="0"/>
            </a:endParaRPr>
          </a:p>
        </p:txBody>
      </p:sp>
      <p:sp>
        <p:nvSpPr>
          <p:cNvPr id="50" name="TextBox 49"/>
          <p:cNvSpPr txBox="1"/>
          <p:nvPr userDrawn="1"/>
        </p:nvSpPr>
        <p:spPr>
          <a:xfrm>
            <a:off x="4067220" y="1615441"/>
            <a:ext cx="1361440" cy="369460"/>
          </a:xfrm>
          <a:prstGeom prst="rect">
            <a:avLst/>
          </a:prstGeom>
          <a:noFill/>
        </p:spPr>
        <p:txBody>
          <a:bodyPr wrap="square" rtlCol="0">
            <a:spAutoFit/>
          </a:bodyPr>
          <a:lstStyle/>
          <a:p>
            <a:r>
              <a:rPr lang="en-GB" sz="1801" b="1" dirty="0">
                <a:solidFill>
                  <a:schemeClr val="bg1"/>
                </a:solidFill>
                <a:latin typeface="Arial" charset="0"/>
                <a:ea typeface="Arial" charset="0"/>
                <a:cs typeface="Arial" charset="0"/>
              </a:rPr>
              <a:t>HYLAS</a:t>
            </a:r>
            <a:r>
              <a:rPr lang="en-GB" sz="1801" b="1" baseline="0" dirty="0">
                <a:solidFill>
                  <a:schemeClr val="bg1"/>
                </a:solidFill>
                <a:latin typeface="Arial" charset="0"/>
                <a:ea typeface="Arial" charset="0"/>
                <a:cs typeface="Arial" charset="0"/>
              </a:rPr>
              <a:t> 2</a:t>
            </a:r>
            <a:endParaRPr lang="en-GB" sz="1801" b="1" dirty="0">
              <a:solidFill>
                <a:schemeClr val="bg1"/>
              </a:solidFill>
              <a:latin typeface="Arial" charset="0"/>
              <a:ea typeface="Arial" charset="0"/>
              <a:cs typeface="Arial" charset="0"/>
            </a:endParaRPr>
          </a:p>
        </p:txBody>
      </p:sp>
      <p:sp>
        <p:nvSpPr>
          <p:cNvPr id="51" name="TextBox 50"/>
          <p:cNvSpPr txBox="1"/>
          <p:nvPr userDrawn="1"/>
        </p:nvSpPr>
        <p:spPr>
          <a:xfrm>
            <a:off x="7240587" y="1615441"/>
            <a:ext cx="1361440" cy="369460"/>
          </a:xfrm>
          <a:prstGeom prst="rect">
            <a:avLst/>
          </a:prstGeom>
          <a:noFill/>
        </p:spPr>
        <p:txBody>
          <a:bodyPr wrap="square" rtlCol="0">
            <a:spAutoFit/>
          </a:bodyPr>
          <a:lstStyle/>
          <a:p>
            <a:r>
              <a:rPr lang="en-GB" sz="1801" b="1" dirty="0">
                <a:solidFill>
                  <a:schemeClr val="bg1"/>
                </a:solidFill>
                <a:latin typeface="Arial" charset="0"/>
                <a:ea typeface="Arial" charset="0"/>
                <a:cs typeface="Arial" charset="0"/>
              </a:rPr>
              <a:t>HYLAS</a:t>
            </a:r>
            <a:r>
              <a:rPr lang="en-GB" sz="1801" b="1" baseline="0" dirty="0">
                <a:solidFill>
                  <a:schemeClr val="bg1"/>
                </a:solidFill>
                <a:latin typeface="Arial" charset="0"/>
                <a:ea typeface="Arial" charset="0"/>
                <a:cs typeface="Arial" charset="0"/>
              </a:rPr>
              <a:t> 2B</a:t>
            </a:r>
            <a:endParaRPr lang="en-GB" sz="1801" b="1" dirty="0">
              <a:solidFill>
                <a:schemeClr val="bg1"/>
              </a:solidFill>
              <a:latin typeface="Arial" charset="0"/>
              <a:ea typeface="Arial" charset="0"/>
              <a:cs typeface="Arial" charset="0"/>
            </a:endParaRPr>
          </a:p>
        </p:txBody>
      </p:sp>
      <p:sp>
        <p:nvSpPr>
          <p:cNvPr id="52" name="TextBox 51"/>
          <p:cNvSpPr txBox="1"/>
          <p:nvPr userDrawn="1"/>
        </p:nvSpPr>
        <p:spPr>
          <a:xfrm>
            <a:off x="10250878" y="1617227"/>
            <a:ext cx="1361440" cy="369460"/>
          </a:xfrm>
          <a:prstGeom prst="rect">
            <a:avLst/>
          </a:prstGeom>
          <a:noFill/>
        </p:spPr>
        <p:txBody>
          <a:bodyPr wrap="square" rtlCol="0">
            <a:spAutoFit/>
          </a:bodyPr>
          <a:lstStyle/>
          <a:p>
            <a:r>
              <a:rPr lang="en-GB" sz="1801" b="1" dirty="0">
                <a:solidFill>
                  <a:schemeClr val="bg1"/>
                </a:solidFill>
                <a:latin typeface="Arial" charset="0"/>
                <a:ea typeface="Arial" charset="0"/>
                <a:cs typeface="Arial" charset="0"/>
              </a:rPr>
              <a:t>HYLAS</a:t>
            </a:r>
            <a:r>
              <a:rPr lang="en-GB" sz="1801" b="1" baseline="0" dirty="0">
                <a:solidFill>
                  <a:schemeClr val="bg1"/>
                </a:solidFill>
                <a:latin typeface="Arial" charset="0"/>
                <a:ea typeface="Arial" charset="0"/>
                <a:cs typeface="Arial" charset="0"/>
              </a:rPr>
              <a:t> 4</a:t>
            </a:r>
            <a:endParaRPr lang="en-GB" sz="1801"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88867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AVANTI -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588558" y="2766027"/>
            <a:ext cx="6076512" cy="1015663"/>
          </a:xfrm>
          <a:prstGeom prst="rect">
            <a:avLst/>
          </a:prstGeom>
          <a:noFill/>
        </p:spPr>
        <p:txBody>
          <a:bodyPr wrap="square" rtlCol="0" anchor="ctr">
            <a:spAutoFit/>
          </a:bodyPr>
          <a:lstStyle/>
          <a:p>
            <a:r>
              <a:rPr lang="en-GB" sz="6000" b="1" dirty="0">
                <a:solidFill>
                  <a:schemeClr val="bg1"/>
                </a:solidFill>
                <a:latin typeface="Arial" charset="0"/>
                <a:ea typeface="Arial" charset="0"/>
                <a:cs typeface="Arial" charset="0"/>
              </a:rPr>
              <a:t>ABOUT AVANTI</a:t>
            </a:r>
          </a:p>
        </p:txBody>
      </p:sp>
    </p:spTree>
    <p:extLst>
      <p:ext uri="{BB962C8B-B14F-4D97-AF65-F5344CB8AC3E}">
        <p14:creationId xmlns:p14="http://schemas.microsoft.com/office/powerpoint/2010/main" val="150917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OV - CIVIL">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1952684"/>
            <a:ext cx="7503780" cy="3972626"/>
          </a:xfrm>
          <a:prstGeom prst="rect">
            <a:avLst/>
          </a:prstGeom>
          <a:noFill/>
        </p:spPr>
        <p:txBody>
          <a:bodyPr wrap="square" rtlCol="0">
            <a:spAutoFit/>
          </a:bodyPr>
          <a:lstStyle/>
          <a:p>
            <a:r>
              <a:rPr lang="en-GB" sz="1401" dirty="0">
                <a:solidFill>
                  <a:prstClr val="black"/>
                </a:solidFill>
                <a:latin typeface="Arial" charset="0"/>
                <a:ea typeface="Arial" charset="0"/>
                <a:cs typeface="Arial" charset="0"/>
              </a:rPr>
              <a:t>We believe digital inclusion is essential and we are committed to going further to liberate potential and transform lives in even the most remote areas.</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We have already successfully delivered education projects to 1000s of schools across</a:t>
            </a:r>
          </a:p>
          <a:p>
            <a:r>
              <a:rPr lang="en-GB" sz="1401" dirty="0">
                <a:solidFill>
                  <a:prstClr val="black"/>
                </a:solidFill>
                <a:latin typeface="Arial" charset="0"/>
                <a:ea typeface="Arial" charset="0"/>
                <a:cs typeface="Arial" charset="0"/>
              </a:rPr>
              <a:t>Africa. Working closely with governments and project partners, we provide reliable and fast satellite broadband, ICT equipment, eLearning platforms and digital skills training, ensuring teachers and students have access to the latest digital opportunities.</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We deliver connectivity to incubation hubs, enabling entrepreneurs to develop and nurture their business applications and access business and financial information. Community members can also use the hubs as a platform to improve ICT skills, as well as being able to search for employment and digital opportunities.</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We also support healthcare initiatives. Through our broadband services, health professionals and community members can access online health services, information and advice. We have the vision and technology to bridge the digital divide.</a:t>
            </a:r>
          </a:p>
          <a:p>
            <a:r>
              <a:rPr lang="en-GB" sz="1401" dirty="0">
                <a:solidFill>
                  <a:prstClr val="black"/>
                </a:solidFill>
                <a:latin typeface="Arial" charset="0"/>
                <a:ea typeface="Arial" charset="0"/>
                <a:cs typeface="Arial" charset="0"/>
              </a:rPr>
              <a:t> </a:t>
            </a:r>
          </a:p>
          <a:p>
            <a:r>
              <a:rPr lang="en-GB" sz="1401" b="1" dirty="0">
                <a:solidFill>
                  <a:prstClr val="black"/>
                </a:solidFill>
                <a:latin typeface="Arial" charset="0"/>
                <a:ea typeface="Arial" charset="0"/>
                <a:cs typeface="Arial" charset="0"/>
              </a:rPr>
              <a:t>Because everyone has the right to a connected future.</a:t>
            </a:r>
          </a:p>
        </p:txBody>
      </p:sp>
      <p:sp>
        <p:nvSpPr>
          <p:cNvPr id="3" name="TextBox 2"/>
          <p:cNvSpPr txBox="1"/>
          <p:nvPr userDrawn="1"/>
        </p:nvSpPr>
        <p:spPr>
          <a:xfrm>
            <a:off x="807101" y="415390"/>
            <a:ext cx="6132180" cy="646331"/>
          </a:xfrm>
          <a:prstGeom prst="rect">
            <a:avLst/>
          </a:prstGeom>
          <a:noFill/>
        </p:spPr>
        <p:txBody>
          <a:bodyPr wrap="square" rtlCol="0">
            <a:spAutoFit/>
          </a:bodyPr>
          <a:lstStyle/>
          <a:p>
            <a:r>
              <a:rPr lang="en-GB" sz="3600" b="1" dirty="0">
                <a:solidFill>
                  <a:prstClr val="black"/>
                </a:solidFill>
                <a:latin typeface="Arial" charset="0"/>
                <a:ea typeface="Arial" charset="0"/>
                <a:cs typeface="Arial" charset="0"/>
              </a:rPr>
              <a:t>GOVERNMENT - CIVIL</a:t>
            </a:r>
          </a:p>
        </p:txBody>
      </p:sp>
      <p:sp>
        <p:nvSpPr>
          <p:cNvPr id="4" name="TextBox 3"/>
          <p:cNvSpPr txBox="1"/>
          <p:nvPr userDrawn="1"/>
        </p:nvSpPr>
        <p:spPr>
          <a:xfrm>
            <a:off x="807101" y="1387445"/>
            <a:ext cx="7127860" cy="369460"/>
          </a:xfrm>
          <a:prstGeom prst="rect">
            <a:avLst/>
          </a:prstGeom>
          <a:noFill/>
        </p:spPr>
        <p:txBody>
          <a:bodyPr wrap="square" rtlCol="0">
            <a:spAutoFit/>
          </a:bodyPr>
          <a:lstStyle/>
          <a:p>
            <a:r>
              <a:rPr lang="en-GB" sz="1801" b="1" dirty="0">
                <a:solidFill>
                  <a:prstClr val="black"/>
                </a:solidFill>
                <a:latin typeface="Arial" charset="0"/>
                <a:ea typeface="Arial" charset="0"/>
                <a:cs typeface="Arial" charset="0"/>
              </a:rPr>
              <a:t>WE ENABLE PEOPLE TO BECOME DIGITAL CITIZENS.</a:t>
            </a:r>
          </a:p>
        </p:txBody>
      </p:sp>
      <p:cxnSp>
        <p:nvCxnSpPr>
          <p:cNvPr id="5" name="Straight Connector 4"/>
          <p:cNvCxnSpPr/>
          <p:nvPr userDrawn="1"/>
        </p:nvCxnSpPr>
        <p:spPr>
          <a:xfrm>
            <a:off x="890838" y="1239981"/>
            <a:ext cx="69425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0829" y="0"/>
            <a:ext cx="3661172" cy="6858000"/>
          </a:xfrm>
          <a:prstGeom prst="rect">
            <a:avLst/>
          </a:prstGeom>
        </p:spPr>
      </p:pic>
    </p:spTree>
    <p:extLst>
      <p:ext uri="{BB962C8B-B14F-4D97-AF65-F5344CB8AC3E}">
        <p14:creationId xmlns:p14="http://schemas.microsoft.com/office/powerpoint/2010/main" val="632446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84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054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26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633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633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827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 name="TextBox 1"/>
          <p:cNvSpPr txBox="1"/>
          <p:nvPr userDrawn="1"/>
        </p:nvSpPr>
        <p:spPr>
          <a:xfrm>
            <a:off x="4879690" y="3044089"/>
            <a:ext cx="4642340" cy="584775"/>
          </a:xfrm>
          <a:prstGeom prst="rect">
            <a:avLst/>
          </a:prstGeom>
          <a:noFill/>
        </p:spPr>
        <p:txBody>
          <a:bodyPr wrap="square" rtlCol="0">
            <a:spAutoFit/>
          </a:bodyPr>
          <a:lstStyle/>
          <a:p>
            <a:pPr algn="l"/>
            <a:r>
              <a:rPr lang="en-GB" sz="3200" b="1" dirty="0">
                <a:solidFill>
                  <a:schemeClr val="bg1"/>
                </a:solidFill>
                <a:latin typeface="Arial" panose="020B0604020202020204" pitchFamily="34" charset="0"/>
                <a:cs typeface="Arial" panose="020B0604020202020204" pitchFamily="34" charset="0"/>
              </a:rPr>
              <a:t>LIBERATE POTENTIAL</a:t>
            </a:r>
          </a:p>
        </p:txBody>
      </p:sp>
      <p:sp>
        <p:nvSpPr>
          <p:cNvPr id="3" name="TextBox 2"/>
          <p:cNvSpPr txBox="1"/>
          <p:nvPr userDrawn="1"/>
        </p:nvSpPr>
        <p:spPr>
          <a:xfrm>
            <a:off x="10462848" y="6304112"/>
            <a:ext cx="1503484" cy="369460"/>
          </a:xfrm>
          <a:prstGeom prst="rect">
            <a:avLst/>
          </a:prstGeom>
          <a:noFill/>
        </p:spPr>
        <p:txBody>
          <a:bodyPr wrap="square" rtlCol="0">
            <a:spAutoFit/>
          </a:bodyPr>
          <a:lstStyle/>
          <a:p>
            <a:r>
              <a:rPr lang="en-GB" sz="1801" b="1" dirty="0">
                <a:solidFill>
                  <a:schemeClr val="bg1"/>
                </a:solidFill>
              </a:rPr>
              <a:t>avantiplc</a:t>
            </a:r>
            <a:r>
              <a:rPr lang="en-GB" sz="1801" dirty="0">
                <a:solidFill>
                  <a:schemeClr val="bg1"/>
                </a:solidFill>
              </a:rPr>
              <a:t>.com</a:t>
            </a:r>
          </a:p>
        </p:txBody>
      </p:sp>
      <p:cxnSp>
        <p:nvCxnSpPr>
          <p:cNvPr id="5" name="Straight Connector 4"/>
          <p:cNvCxnSpPr/>
          <p:nvPr userDrawn="1"/>
        </p:nvCxnSpPr>
        <p:spPr>
          <a:xfrm>
            <a:off x="10357339" y="6673444"/>
            <a:ext cx="1705707"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73776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ase - Blac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White Base - Purple Logo">
    <p:spTree>
      <p:nvGrpSpPr>
        <p:cNvPr id="1" name=""/>
        <p:cNvGrpSpPr/>
        <p:nvPr/>
      </p:nvGrpSpPr>
      <p:grpSpPr>
        <a:xfrm>
          <a:off x="0" y="0"/>
          <a:ext cx="0" cy="0"/>
          <a:chOff x="0" y="0"/>
          <a:chExt cx="0" cy="0"/>
        </a:xfrm>
      </p:grpSpPr>
      <p:sp>
        <p:nvSpPr>
          <p:cNvPr id="2" name="Rectangle 1"/>
          <p:cNvSpPr/>
          <p:nvPr userDrawn="1"/>
        </p:nvSpPr>
        <p:spPr>
          <a:xfrm>
            <a:off x="173619"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953" y="5997887"/>
            <a:ext cx="674123" cy="639723"/>
          </a:xfrm>
          <a:prstGeom prst="rect">
            <a:avLst/>
          </a:prstGeom>
        </p:spPr>
      </p:pic>
    </p:spTree>
    <p:extLst>
      <p:ext uri="{BB962C8B-B14F-4D97-AF65-F5344CB8AC3E}">
        <p14:creationId xmlns:p14="http://schemas.microsoft.com/office/powerpoint/2010/main" val="940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ase - Red Logo">
    <p:spTree>
      <p:nvGrpSpPr>
        <p:cNvPr id="1" name=""/>
        <p:cNvGrpSpPr/>
        <p:nvPr/>
      </p:nvGrpSpPr>
      <p:grpSpPr>
        <a:xfrm>
          <a:off x="0" y="0"/>
          <a:ext cx="0" cy="0"/>
          <a:chOff x="0" y="0"/>
          <a:chExt cx="0" cy="0"/>
        </a:xfrm>
      </p:grpSpPr>
      <p:sp>
        <p:nvSpPr>
          <p:cNvPr id="2" name="Rectangle 1"/>
          <p:cNvSpPr/>
          <p:nvPr userDrawn="1"/>
        </p:nvSpPr>
        <p:spPr>
          <a:xfrm>
            <a:off x="173619"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953" y="5997888"/>
            <a:ext cx="674123" cy="639722"/>
          </a:xfrm>
          <a:prstGeom prst="rect">
            <a:avLst/>
          </a:prstGeom>
        </p:spPr>
      </p:pic>
    </p:spTree>
    <p:extLst>
      <p:ext uri="{BB962C8B-B14F-4D97-AF65-F5344CB8AC3E}">
        <p14:creationId xmlns:p14="http://schemas.microsoft.com/office/powerpoint/2010/main" val="268617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ERPRISE">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4175426" y="2104575"/>
            <a:ext cx="7503780" cy="3325910"/>
          </a:xfrm>
          <a:prstGeom prst="rect">
            <a:avLst/>
          </a:prstGeom>
          <a:noFill/>
        </p:spPr>
        <p:txBody>
          <a:bodyPr wrap="square" rtlCol="0">
            <a:spAutoFit/>
          </a:bodyPr>
          <a:lstStyle/>
          <a:p>
            <a:r>
              <a:rPr lang="en-GB" sz="1401" dirty="0">
                <a:solidFill>
                  <a:prstClr val="black"/>
                </a:solidFill>
                <a:latin typeface="Arial" charset="0"/>
                <a:ea typeface="Arial" charset="0"/>
                <a:cs typeface="Arial" charset="0"/>
              </a:rPr>
              <a:t>Our expertise in delivering secure and always-on connectivity makes us the trusted supplier for fixed line operators and satellite integrators providing enterprise communications networks.</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No network is too complex, no office too remote. Our flexible communications services support large enterprises and corporate organisations with their connectivity requirements through our network of trusted partners.</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Our customers benefit from our specially designed network that provides the reliability and security for critical operating infrastructure and our Ka-band services expedite business communications, enabling high data rate applications and data transfer, as well as replicating and extending networks, even to offices and workforces geographically dispersed.</a:t>
            </a:r>
          </a:p>
          <a:p>
            <a:endParaRPr lang="en-GB" sz="1401" dirty="0">
              <a:solidFill>
                <a:prstClr val="black"/>
              </a:solidFill>
              <a:latin typeface="Arial" charset="0"/>
              <a:ea typeface="Arial" charset="0"/>
              <a:cs typeface="Arial" charset="0"/>
            </a:endParaRPr>
          </a:p>
          <a:p>
            <a:r>
              <a:rPr lang="en-GB" sz="1401" b="1" dirty="0">
                <a:solidFill>
                  <a:prstClr val="black"/>
                </a:solidFill>
                <a:latin typeface="Arial" charset="0"/>
                <a:ea typeface="Arial" charset="0"/>
                <a:cs typeface="Arial" charset="0"/>
              </a:rPr>
              <a:t>No business should suffer the consequences of inadequate connectivity, and with our</a:t>
            </a:r>
            <a:br>
              <a:rPr lang="en-GB" sz="1401" b="1" dirty="0">
                <a:solidFill>
                  <a:prstClr val="black"/>
                </a:solidFill>
                <a:latin typeface="Arial" charset="0"/>
                <a:ea typeface="Arial" charset="0"/>
                <a:cs typeface="Arial" charset="0"/>
              </a:rPr>
            </a:br>
            <a:r>
              <a:rPr lang="en-GB" sz="1401" b="1" dirty="0">
                <a:solidFill>
                  <a:prstClr val="black"/>
                </a:solidFill>
                <a:latin typeface="Arial" charset="0"/>
                <a:ea typeface="Arial" charset="0"/>
                <a:cs typeface="Arial" charset="0"/>
              </a:rPr>
              <a:t>ultra-reliable, flexible communication services, no business will.</a:t>
            </a:r>
          </a:p>
        </p:txBody>
      </p:sp>
      <p:sp>
        <p:nvSpPr>
          <p:cNvPr id="3" name="TextBox 2"/>
          <p:cNvSpPr txBox="1"/>
          <p:nvPr userDrawn="1"/>
        </p:nvSpPr>
        <p:spPr>
          <a:xfrm>
            <a:off x="4175425" y="405230"/>
            <a:ext cx="7642420" cy="646331"/>
          </a:xfrm>
          <a:prstGeom prst="rect">
            <a:avLst/>
          </a:prstGeom>
          <a:noFill/>
        </p:spPr>
        <p:txBody>
          <a:bodyPr wrap="square" rtlCol="0">
            <a:spAutoFit/>
          </a:bodyPr>
          <a:lstStyle/>
          <a:p>
            <a:r>
              <a:rPr lang="en-GB" sz="3600" b="1" dirty="0">
                <a:solidFill>
                  <a:prstClr val="black"/>
                </a:solidFill>
                <a:latin typeface="Arial" charset="0"/>
                <a:ea typeface="Arial" charset="0"/>
                <a:cs typeface="Arial" charset="0"/>
              </a:rPr>
              <a:t>ENTERPRISE COMMUNICATIONS</a:t>
            </a:r>
          </a:p>
        </p:txBody>
      </p:sp>
      <p:sp>
        <p:nvSpPr>
          <p:cNvPr id="4" name="TextBox 3"/>
          <p:cNvSpPr txBox="1"/>
          <p:nvPr userDrawn="1"/>
        </p:nvSpPr>
        <p:spPr>
          <a:xfrm>
            <a:off x="4175426" y="1377285"/>
            <a:ext cx="7127860" cy="646587"/>
          </a:xfrm>
          <a:prstGeom prst="rect">
            <a:avLst/>
          </a:prstGeom>
          <a:noFill/>
        </p:spPr>
        <p:txBody>
          <a:bodyPr wrap="square" rtlCol="0">
            <a:spAutoFit/>
          </a:bodyPr>
          <a:lstStyle/>
          <a:p>
            <a:r>
              <a:rPr lang="en-GB" sz="1801" b="1" dirty="0">
                <a:solidFill>
                  <a:prstClr val="black"/>
                </a:solidFill>
                <a:latin typeface="Arial" charset="0"/>
                <a:ea typeface="Arial" charset="0"/>
                <a:cs typeface="Arial" charset="0"/>
              </a:rPr>
              <a:t>WE MAKE THE IMPOSSIBLE POSSIBLE FOR ENTERPRISE</a:t>
            </a:r>
          </a:p>
          <a:p>
            <a:r>
              <a:rPr lang="en-GB" sz="1801" b="1" dirty="0">
                <a:solidFill>
                  <a:prstClr val="black"/>
                </a:solidFill>
                <a:latin typeface="Arial" charset="0"/>
                <a:ea typeface="Arial" charset="0"/>
                <a:cs typeface="Arial" charset="0"/>
              </a:rPr>
              <a:t>NETWORKS.</a:t>
            </a:r>
          </a:p>
        </p:txBody>
      </p:sp>
      <p:cxnSp>
        <p:nvCxnSpPr>
          <p:cNvPr id="5" name="Straight Connector 4"/>
          <p:cNvCxnSpPr/>
          <p:nvPr userDrawn="1"/>
        </p:nvCxnSpPr>
        <p:spPr>
          <a:xfrm>
            <a:off x="4259163" y="1229821"/>
            <a:ext cx="694252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564" y="5993749"/>
            <a:ext cx="674124" cy="64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3661172" cy="6858000"/>
          </a:xfrm>
          <a:prstGeom prst="rect">
            <a:avLst/>
          </a:prstGeom>
        </p:spPr>
      </p:pic>
    </p:spTree>
    <p:extLst>
      <p:ext uri="{BB962C8B-B14F-4D97-AF65-F5344CB8AC3E}">
        <p14:creationId xmlns:p14="http://schemas.microsoft.com/office/powerpoint/2010/main" val="1468728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ase - Green Logo">
    <p:spTree>
      <p:nvGrpSpPr>
        <p:cNvPr id="1" name=""/>
        <p:cNvGrpSpPr/>
        <p:nvPr/>
      </p:nvGrpSpPr>
      <p:grpSpPr>
        <a:xfrm>
          <a:off x="0" y="0"/>
          <a:ext cx="0" cy="0"/>
          <a:chOff x="0" y="0"/>
          <a:chExt cx="0" cy="0"/>
        </a:xfrm>
      </p:grpSpPr>
      <p:sp>
        <p:nvSpPr>
          <p:cNvPr id="2" name="Rectangle 1"/>
          <p:cNvSpPr/>
          <p:nvPr userDrawn="1"/>
        </p:nvSpPr>
        <p:spPr>
          <a:xfrm>
            <a:off x="173619"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956" y="5997887"/>
            <a:ext cx="674124" cy="639724"/>
          </a:xfrm>
          <a:prstGeom prst="rect">
            <a:avLst/>
          </a:prstGeom>
        </p:spPr>
      </p:pic>
    </p:spTree>
    <p:extLst>
      <p:ext uri="{BB962C8B-B14F-4D97-AF65-F5344CB8AC3E}">
        <p14:creationId xmlns:p14="http://schemas.microsoft.com/office/powerpoint/2010/main" val="14044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ase - Yellow Logo">
    <p:spTree>
      <p:nvGrpSpPr>
        <p:cNvPr id="1" name=""/>
        <p:cNvGrpSpPr/>
        <p:nvPr/>
      </p:nvGrpSpPr>
      <p:grpSpPr>
        <a:xfrm>
          <a:off x="0" y="0"/>
          <a:ext cx="0" cy="0"/>
          <a:chOff x="0" y="0"/>
          <a:chExt cx="0" cy="0"/>
        </a:xfrm>
      </p:grpSpPr>
      <p:sp>
        <p:nvSpPr>
          <p:cNvPr id="2" name="Rectangle 1"/>
          <p:cNvSpPr/>
          <p:nvPr userDrawn="1"/>
        </p:nvSpPr>
        <p:spPr>
          <a:xfrm>
            <a:off x="173619"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954" y="5997887"/>
            <a:ext cx="674124" cy="639724"/>
          </a:xfrm>
          <a:prstGeom prst="rect">
            <a:avLst/>
          </a:prstGeom>
        </p:spPr>
      </p:pic>
    </p:spTree>
    <p:extLst>
      <p:ext uri="{BB962C8B-B14F-4D97-AF65-F5344CB8AC3E}">
        <p14:creationId xmlns:p14="http://schemas.microsoft.com/office/powerpoint/2010/main" val="1790281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Base - Orange Logo">
    <p:spTree>
      <p:nvGrpSpPr>
        <p:cNvPr id="1" name=""/>
        <p:cNvGrpSpPr/>
        <p:nvPr/>
      </p:nvGrpSpPr>
      <p:grpSpPr>
        <a:xfrm>
          <a:off x="0" y="0"/>
          <a:ext cx="0" cy="0"/>
          <a:chOff x="0" y="0"/>
          <a:chExt cx="0" cy="0"/>
        </a:xfrm>
      </p:grpSpPr>
      <p:sp>
        <p:nvSpPr>
          <p:cNvPr id="2" name="Rectangle 1"/>
          <p:cNvSpPr/>
          <p:nvPr userDrawn="1"/>
        </p:nvSpPr>
        <p:spPr>
          <a:xfrm>
            <a:off x="173619"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954" y="5997887"/>
            <a:ext cx="674124" cy="639723"/>
          </a:xfrm>
          <a:prstGeom prst="rect">
            <a:avLst/>
          </a:prstGeom>
        </p:spPr>
      </p:pic>
    </p:spTree>
    <p:extLst>
      <p:ext uri="{BB962C8B-B14F-4D97-AF65-F5344CB8AC3E}">
        <p14:creationId xmlns:p14="http://schemas.microsoft.com/office/powerpoint/2010/main" val="607158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Base - Blue Logo">
    <p:spTree>
      <p:nvGrpSpPr>
        <p:cNvPr id="1" name=""/>
        <p:cNvGrpSpPr/>
        <p:nvPr/>
      </p:nvGrpSpPr>
      <p:grpSpPr>
        <a:xfrm>
          <a:off x="0" y="0"/>
          <a:ext cx="0" cy="0"/>
          <a:chOff x="0" y="0"/>
          <a:chExt cx="0" cy="0"/>
        </a:xfrm>
      </p:grpSpPr>
      <p:sp>
        <p:nvSpPr>
          <p:cNvPr id="2" name="Rectangle 1"/>
          <p:cNvSpPr/>
          <p:nvPr userDrawn="1"/>
        </p:nvSpPr>
        <p:spPr>
          <a:xfrm>
            <a:off x="173619"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954" y="5997887"/>
            <a:ext cx="674124" cy="639723"/>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956" y="5997887"/>
            <a:ext cx="674124" cy="639724"/>
          </a:xfrm>
          <a:prstGeom prst="rect">
            <a:avLst/>
          </a:prstGeom>
        </p:spPr>
      </p:pic>
    </p:spTree>
    <p:extLst>
      <p:ext uri="{BB962C8B-B14F-4D97-AF65-F5344CB8AC3E}">
        <p14:creationId xmlns:p14="http://schemas.microsoft.com/office/powerpoint/2010/main" val="3346021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Base - White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17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Base - Yellow Logo">
    <p:spTree>
      <p:nvGrpSpPr>
        <p:cNvPr id="1" name=""/>
        <p:cNvGrpSpPr/>
        <p:nvPr/>
      </p:nvGrpSpPr>
      <p:grpSpPr>
        <a:xfrm>
          <a:off x="0" y="0"/>
          <a:ext cx="0" cy="0"/>
          <a:chOff x="0" y="0"/>
          <a:chExt cx="0" cy="0"/>
        </a:xfrm>
      </p:grpSpPr>
      <p:sp>
        <p:nvSpPr>
          <p:cNvPr id="3" name="Rectangle 2"/>
          <p:cNvSpPr/>
          <p:nvPr userDrawn="1"/>
        </p:nvSpPr>
        <p:spPr>
          <a:xfrm>
            <a:off x="87924" y="5899638"/>
            <a:ext cx="896814"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954" y="5997887"/>
            <a:ext cx="674124" cy="639724"/>
          </a:xfrm>
          <a:prstGeom prst="rect">
            <a:avLst/>
          </a:prstGeom>
        </p:spPr>
      </p:pic>
    </p:spTree>
    <p:extLst>
      <p:ext uri="{BB962C8B-B14F-4D97-AF65-F5344CB8AC3E}">
        <p14:creationId xmlns:p14="http://schemas.microsoft.com/office/powerpoint/2010/main" val="1311943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Base - Blue Logo">
    <p:spTree>
      <p:nvGrpSpPr>
        <p:cNvPr id="1" name=""/>
        <p:cNvGrpSpPr/>
        <p:nvPr/>
      </p:nvGrpSpPr>
      <p:grpSpPr>
        <a:xfrm>
          <a:off x="0" y="0"/>
          <a:ext cx="0" cy="0"/>
          <a:chOff x="0" y="0"/>
          <a:chExt cx="0" cy="0"/>
        </a:xfrm>
      </p:grpSpPr>
      <p:sp>
        <p:nvSpPr>
          <p:cNvPr id="3" name="Rectangle 2"/>
          <p:cNvSpPr/>
          <p:nvPr userDrawn="1"/>
        </p:nvSpPr>
        <p:spPr>
          <a:xfrm>
            <a:off x="87924" y="5899638"/>
            <a:ext cx="896814"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113" y="5999007"/>
            <a:ext cx="681918" cy="647120"/>
          </a:xfrm>
          <a:prstGeom prst="rect">
            <a:avLst/>
          </a:prstGeom>
        </p:spPr>
      </p:pic>
    </p:spTree>
    <p:extLst>
      <p:ext uri="{BB962C8B-B14F-4D97-AF65-F5344CB8AC3E}">
        <p14:creationId xmlns:p14="http://schemas.microsoft.com/office/powerpoint/2010/main" val="4132420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Base - Green Logo">
    <p:spTree>
      <p:nvGrpSpPr>
        <p:cNvPr id="1" name=""/>
        <p:cNvGrpSpPr/>
        <p:nvPr/>
      </p:nvGrpSpPr>
      <p:grpSpPr>
        <a:xfrm>
          <a:off x="0" y="0"/>
          <a:ext cx="0" cy="0"/>
          <a:chOff x="0" y="0"/>
          <a:chExt cx="0" cy="0"/>
        </a:xfrm>
      </p:grpSpPr>
      <p:sp>
        <p:nvSpPr>
          <p:cNvPr id="3" name="Rectangle 2"/>
          <p:cNvSpPr/>
          <p:nvPr userDrawn="1"/>
        </p:nvSpPr>
        <p:spPr>
          <a:xfrm>
            <a:off x="87924" y="5899638"/>
            <a:ext cx="896814"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111" y="5999007"/>
            <a:ext cx="681918" cy="647120"/>
          </a:xfrm>
          <a:prstGeom prst="rect">
            <a:avLst/>
          </a:prstGeom>
        </p:spPr>
      </p:pic>
    </p:spTree>
    <p:extLst>
      <p:ext uri="{BB962C8B-B14F-4D97-AF65-F5344CB8AC3E}">
        <p14:creationId xmlns:p14="http://schemas.microsoft.com/office/powerpoint/2010/main" val="1589265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Base - Orange Logo">
    <p:spTree>
      <p:nvGrpSpPr>
        <p:cNvPr id="1" name=""/>
        <p:cNvGrpSpPr/>
        <p:nvPr/>
      </p:nvGrpSpPr>
      <p:grpSpPr>
        <a:xfrm>
          <a:off x="0" y="0"/>
          <a:ext cx="0" cy="0"/>
          <a:chOff x="0" y="0"/>
          <a:chExt cx="0" cy="0"/>
        </a:xfrm>
      </p:grpSpPr>
      <p:sp>
        <p:nvSpPr>
          <p:cNvPr id="3" name="Rectangle 2"/>
          <p:cNvSpPr/>
          <p:nvPr userDrawn="1"/>
        </p:nvSpPr>
        <p:spPr>
          <a:xfrm>
            <a:off x="87924" y="5899638"/>
            <a:ext cx="896814"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111" y="5999008"/>
            <a:ext cx="681918" cy="647119"/>
          </a:xfrm>
          <a:prstGeom prst="rect">
            <a:avLst/>
          </a:prstGeom>
        </p:spPr>
      </p:pic>
    </p:spTree>
    <p:extLst>
      <p:ext uri="{BB962C8B-B14F-4D97-AF65-F5344CB8AC3E}">
        <p14:creationId xmlns:p14="http://schemas.microsoft.com/office/powerpoint/2010/main" val="398092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Base - Purple Logo">
    <p:spTree>
      <p:nvGrpSpPr>
        <p:cNvPr id="1" name=""/>
        <p:cNvGrpSpPr/>
        <p:nvPr/>
      </p:nvGrpSpPr>
      <p:grpSpPr>
        <a:xfrm>
          <a:off x="0" y="0"/>
          <a:ext cx="0" cy="0"/>
          <a:chOff x="0" y="0"/>
          <a:chExt cx="0" cy="0"/>
        </a:xfrm>
      </p:grpSpPr>
      <p:sp>
        <p:nvSpPr>
          <p:cNvPr id="3" name="Rectangle 2"/>
          <p:cNvSpPr/>
          <p:nvPr userDrawn="1"/>
        </p:nvSpPr>
        <p:spPr>
          <a:xfrm>
            <a:off x="87924" y="5899638"/>
            <a:ext cx="896814"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112" y="5999008"/>
            <a:ext cx="681916" cy="647119"/>
          </a:xfrm>
          <a:prstGeom prst="rect">
            <a:avLst/>
          </a:prstGeom>
        </p:spPr>
      </p:pic>
    </p:spTree>
    <p:extLst>
      <p:ext uri="{BB962C8B-B14F-4D97-AF65-F5344CB8AC3E}">
        <p14:creationId xmlns:p14="http://schemas.microsoft.com/office/powerpoint/2010/main" val="279563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BILE OPERATOR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3661172" cy="6858000"/>
          </a:xfrm>
          <a:prstGeom prst="rect">
            <a:avLst/>
          </a:prstGeom>
        </p:spPr>
      </p:pic>
      <p:sp>
        <p:nvSpPr>
          <p:cNvPr id="2" name="TextBox 1"/>
          <p:cNvSpPr txBox="1"/>
          <p:nvPr userDrawn="1"/>
        </p:nvSpPr>
        <p:spPr>
          <a:xfrm>
            <a:off x="4175425" y="2104574"/>
            <a:ext cx="7642420" cy="3794974"/>
          </a:xfrm>
          <a:prstGeom prst="rect">
            <a:avLst/>
          </a:prstGeom>
          <a:noFill/>
        </p:spPr>
        <p:txBody>
          <a:bodyPr wrap="square" rtlCol="0">
            <a:spAutoFit/>
          </a:bodyPr>
          <a:lstStyle/>
          <a:p>
            <a:r>
              <a:rPr lang="en-GB" sz="1401" dirty="0">
                <a:solidFill>
                  <a:prstClr val="black"/>
                </a:solidFill>
                <a:latin typeface="Arial" charset="0"/>
                <a:ea typeface="Arial" charset="0"/>
                <a:cs typeface="Arial" charset="0"/>
              </a:rPr>
              <a:t>AVANTI WAS THE FIRST SATELLITE OPERATOR TO COMMERCIALLY DELIVER 3G </a:t>
            </a:r>
            <a:br>
              <a:rPr lang="en-GB" sz="1401" dirty="0">
                <a:solidFill>
                  <a:prstClr val="black"/>
                </a:solidFill>
                <a:latin typeface="Arial" charset="0"/>
                <a:ea typeface="Arial" charset="0"/>
                <a:cs typeface="Arial" charset="0"/>
              </a:rPr>
            </a:br>
            <a:r>
              <a:rPr lang="en-GB" sz="1401" dirty="0">
                <a:solidFill>
                  <a:prstClr val="black"/>
                </a:solidFill>
                <a:latin typeface="Arial" charset="0"/>
                <a:ea typeface="Arial" charset="0"/>
                <a:cs typeface="Arial" charset="0"/>
              </a:rPr>
              <a:t>KA-BAND SATELLITE BACKHAUL IN EMEA.</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Then, we were the first to deliver 4G Ka-band satellite backhaul. We have earned our reputation for innovation and we never cease to look for new ways to connect the world.</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Our cost-effective backhaul services seamlessly integrate into complex mobile networks. They can be rolled out to rural and remote areas, extending network coverage further than ever before. With our built-in flexibility and bandwidth pooling concept, we provide extra capacity to multiple sites to manage those peak data times, taking the strain off the mobile network, whether it’s keeping customers connected at an event or during summer at a popular destination.</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We are also entrusted to provide 4G backhaul to emergency services, providing them access to critical communications when they need it most.</a:t>
            </a:r>
          </a:p>
          <a:p>
            <a:endParaRPr lang="en-GB" sz="1401" dirty="0">
              <a:solidFill>
                <a:prstClr val="black"/>
              </a:solidFill>
              <a:latin typeface="Arial" charset="0"/>
              <a:ea typeface="Arial" charset="0"/>
              <a:cs typeface="Arial" charset="0"/>
            </a:endParaRPr>
          </a:p>
          <a:p>
            <a:r>
              <a:rPr lang="en-GB" sz="1401" b="1" dirty="0">
                <a:solidFill>
                  <a:prstClr val="black"/>
                </a:solidFill>
                <a:latin typeface="Arial" charset="0"/>
                <a:ea typeface="Arial" charset="0"/>
                <a:cs typeface="Arial" charset="0"/>
              </a:rPr>
              <a:t>WE ARE 3G, 4G AND 5G READY.</a:t>
            </a:r>
          </a:p>
        </p:txBody>
      </p:sp>
      <p:sp>
        <p:nvSpPr>
          <p:cNvPr id="3" name="TextBox 2"/>
          <p:cNvSpPr txBox="1"/>
          <p:nvPr userDrawn="1"/>
        </p:nvSpPr>
        <p:spPr>
          <a:xfrm>
            <a:off x="4175425" y="405230"/>
            <a:ext cx="7642420" cy="646331"/>
          </a:xfrm>
          <a:prstGeom prst="rect">
            <a:avLst/>
          </a:prstGeom>
          <a:noFill/>
        </p:spPr>
        <p:txBody>
          <a:bodyPr wrap="square" rtlCol="0">
            <a:spAutoFit/>
          </a:bodyPr>
          <a:lstStyle/>
          <a:p>
            <a:r>
              <a:rPr lang="en-GB" sz="3600" b="1" dirty="0">
                <a:solidFill>
                  <a:prstClr val="black"/>
                </a:solidFill>
                <a:latin typeface="Arial" charset="0"/>
                <a:ea typeface="Arial" charset="0"/>
                <a:cs typeface="Arial" charset="0"/>
              </a:rPr>
              <a:t>MOBILE OPERATORS</a:t>
            </a:r>
          </a:p>
        </p:txBody>
      </p:sp>
      <p:sp>
        <p:nvSpPr>
          <p:cNvPr id="4" name="TextBox 3"/>
          <p:cNvSpPr txBox="1"/>
          <p:nvPr userDrawn="1"/>
        </p:nvSpPr>
        <p:spPr>
          <a:xfrm>
            <a:off x="4175426" y="1377285"/>
            <a:ext cx="7127860" cy="369460"/>
          </a:xfrm>
          <a:prstGeom prst="rect">
            <a:avLst/>
          </a:prstGeom>
          <a:noFill/>
        </p:spPr>
        <p:txBody>
          <a:bodyPr wrap="square" rtlCol="0">
            <a:spAutoFit/>
          </a:bodyPr>
          <a:lstStyle/>
          <a:p>
            <a:r>
              <a:rPr lang="en-GB" sz="1801" b="1" dirty="0">
                <a:solidFill>
                  <a:prstClr val="black"/>
                </a:solidFill>
                <a:latin typeface="Arial" charset="0"/>
                <a:ea typeface="Arial" charset="0"/>
                <a:cs typeface="Arial" charset="0"/>
              </a:rPr>
              <a:t>HELPING MOBILE NETWORKS GO THE EXTRA MILE.</a:t>
            </a:r>
          </a:p>
        </p:txBody>
      </p:sp>
      <p:cxnSp>
        <p:nvCxnSpPr>
          <p:cNvPr id="5" name="Straight Connector 4"/>
          <p:cNvCxnSpPr/>
          <p:nvPr userDrawn="1"/>
        </p:nvCxnSpPr>
        <p:spPr>
          <a:xfrm>
            <a:off x="4259163" y="1229821"/>
            <a:ext cx="694252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5564" y="5993749"/>
            <a:ext cx="674124" cy="648000"/>
          </a:xfrm>
          <a:prstGeom prst="rect">
            <a:avLst/>
          </a:prstGeom>
        </p:spPr>
      </p:pic>
    </p:spTree>
    <p:extLst>
      <p:ext uri="{BB962C8B-B14F-4D97-AF65-F5344CB8AC3E}">
        <p14:creationId xmlns:p14="http://schemas.microsoft.com/office/powerpoint/2010/main" val="536240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Base - Red Logo">
    <p:spTree>
      <p:nvGrpSpPr>
        <p:cNvPr id="1" name=""/>
        <p:cNvGrpSpPr/>
        <p:nvPr/>
      </p:nvGrpSpPr>
      <p:grpSpPr>
        <a:xfrm>
          <a:off x="0" y="0"/>
          <a:ext cx="0" cy="0"/>
          <a:chOff x="0" y="0"/>
          <a:chExt cx="0" cy="0"/>
        </a:xfrm>
      </p:grpSpPr>
      <p:sp>
        <p:nvSpPr>
          <p:cNvPr id="3" name="Rectangle 2"/>
          <p:cNvSpPr/>
          <p:nvPr userDrawn="1"/>
        </p:nvSpPr>
        <p:spPr>
          <a:xfrm>
            <a:off x="87924" y="5899638"/>
            <a:ext cx="896814"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112" y="5999007"/>
            <a:ext cx="681916" cy="647118"/>
          </a:xfrm>
          <a:prstGeom prst="rect">
            <a:avLst/>
          </a:prstGeom>
        </p:spPr>
      </p:pic>
    </p:spTree>
    <p:extLst>
      <p:ext uri="{BB962C8B-B14F-4D97-AF65-F5344CB8AC3E}">
        <p14:creationId xmlns:p14="http://schemas.microsoft.com/office/powerpoint/2010/main" val="1008505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493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054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Yellow">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161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ang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64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901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723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White Base - Blac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46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V - D&amp;S">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2256465"/>
            <a:ext cx="7503780" cy="3325910"/>
          </a:xfrm>
          <a:prstGeom prst="rect">
            <a:avLst/>
          </a:prstGeom>
          <a:noFill/>
        </p:spPr>
        <p:txBody>
          <a:bodyPr wrap="square" rtlCol="0">
            <a:spAutoFit/>
          </a:bodyPr>
          <a:lstStyle/>
          <a:p>
            <a:r>
              <a:rPr lang="en-GB" sz="1401" dirty="0">
                <a:solidFill>
                  <a:prstClr val="black"/>
                </a:solidFill>
                <a:latin typeface="Arial" charset="0"/>
                <a:ea typeface="Arial" charset="0"/>
                <a:cs typeface="Arial" charset="0"/>
              </a:rPr>
              <a:t>WE UNDERSTAND THE MODERN DATA-RICH BATTLEFIELD AND THE NEED FOR</a:t>
            </a:r>
          </a:p>
          <a:p>
            <a:r>
              <a:rPr lang="en-GB" sz="1401" dirty="0">
                <a:solidFill>
                  <a:prstClr val="black"/>
                </a:solidFill>
                <a:latin typeface="Arial" charset="0"/>
                <a:ea typeface="Arial" charset="0"/>
                <a:cs typeface="Arial" charset="0"/>
              </a:rPr>
              <a:t>HIGHLY SECURE AND RESILIENT CONNECTIVITY.</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From remote government offices, military bases and outposts to border security and</a:t>
            </a:r>
          </a:p>
          <a:p>
            <a:r>
              <a:rPr lang="en-GB" sz="1401" dirty="0">
                <a:solidFill>
                  <a:prstClr val="black"/>
                </a:solidFill>
                <a:latin typeface="Arial" charset="0"/>
                <a:ea typeface="Arial" charset="0"/>
                <a:cs typeface="Arial" charset="0"/>
              </a:rPr>
              <a:t>disaster recovery, we provide the latest in secure, resilient and ultra-reliable Ka-band</a:t>
            </a:r>
          </a:p>
          <a:p>
            <a:r>
              <a:rPr lang="en-GB" sz="1401" dirty="0">
                <a:solidFill>
                  <a:prstClr val="black"/>
                </a:solidFill>
                <a:latin typeface="Arial" charset="0"/>
                <a:ea typeface="Arial" charset="0"/>
                <a:cs typeface="Arial" charset="0"/>
              </a:rPr>
              <a:t>communications. </a:t>
            </a:r>
          </a:p>
          <a:p>
            <a:endParaRPr lang="en-GB" sz="1401" dirty="0">
              <a:solidFill>
                <a:prstClr val="black"/>
              </a:solidFill>
              <a:latin typeface="Arial" charset="0"/>
              <a:ea typeface="Arial" charset="0"/>
              <a:cs typeface="Arial" charset="0"/>
            </a:endParaRPr>
          </a:p>
          <a:p>
            <a:r>
              <a:rPr lang="en-GB" sz="1401" dirty="0">
                <a:solidFill>
                  <a:prstClr val="black"/>
                </a:solidFill>
                <a:latin typeface="Arial" charset="0"/>
                <a:ea typeface="Arial" charset="0"/>
                <a:cs typeface="Arial" charset="0"/>
              </a:rPr>
              <a:t>Our services provide the security governments, militaries and ministries of defence require,</a:t>
            </a:r>
          </a:p>
          <a:p>
            <a:r>
              <a:rPr lang="en-GB" sz="1401" dirty="0">
                <a:solidFill>
                  <a:prstClr val="black"/>
                </a:solidFill>
                <a:latin typeface="Arial" charset="0"/>
                <a:ea typeface="Arial" charset="0"/>
                <a:cs typeface="Arial" charset="0"/>
              </a:rPr>
              <a:t>and support rapid deployment, usually in areas deprived of established communications, heavy data applications for C4ISR (Command, Control, Communications, Computers,</a:t>
            </a:r>
          </a:p>
          <a:p>
            <a:r>
              <a:rPr lang="en-GB" sz="1401" dirty="0">
                <a:solidFill>
                  <a:prstClr val="black"/>
                </a:solidFill>
                <a:latin typeface="Arial" charset="0"/>
                <a:ea typeface="Arial" charset="0"/>
                <a:cs typeface="Arial" charset="0"/>
              </a:rPr>
              <a:t>Intelligence, Surveillance and Reconnaissance) and Satcom on the move (SOTM).</a:t>
            </a:r>
          </a:p>
          <a:p>
            <a:endParaRPr lang="en-GB" sz="1401" dirty="0">
              <a:solidFill>
                <a:prstClr val="black"/>
              </a:solidFill>
              <a:latin typeface="Arial" charset="0"/>
              <a:ea typeface="Arial" charset="0"/>
              <a:cs typeface="Arial" charset="0"/>
            </a:endParaRPr>
          </a:p>
          <a:p>
            <a:r>
              <a:rPr lang="en-GB" sz="1401" b="1" dirty="0">
                <a:solidFill>
                  <a:prstClr val="black"/>
                </a:solidFill>
                <a:latin typeface="Arial" charset="0"/>
                <a:ea typeface="Arial" charset="0"/>
                <a:cs typeface="Arial" charset="0"/>
              </a:rPr>
              <a:t>Combined with our range of government connectivity services and flexibility to create innovative, bespoke solutions to suit fluid and demanding situations, we provide military-grade communications, wherever they are needed.</a:t>
            </a:r>
          </a:p>
        </p:txBody>
      </p:sp>
      <p:sp>
        <p:nvSpPr>
          <p:cNvPr id="3" name="TextBox 2"/>
          <p:cNvSpPr txBox="1"/>
          <p:nvPr userDrawn="1"/>
        </p:nvSpPr>
        <p:spPr>
          <a:xfrm>
            <a:off x="807100" y="395070"/>
            <a:ext cx="7503780" cy="1214533"/>
          </a:xfrm>
          <a:prstGeom prst="rect">
            <a:avLst/>
          </a:prstGeom>
          <a:noFill/>
        </p:spPr>
        <p:txBody>
          <a:bodyPr wrap="square" rtlCol="0">
            <a:spAutoFit/>
          </a:bodyPr>
          <a:lstStyle/>
          <a:p>
            <a:r>
              <a:rPr lang="en-GB" sz="3600" b="1" dirty="0">
                <a:solidFill>
                  <a:prstClr val="black"/>
                </a:solidFill>
                <a:latin typeface="Arial" charset="0"/>
                <a:ea typeface="Arial" charset="0"/>
                <a:cs typeface="Arial" charset="0"/>
              </a:rPr>
              <a:t>GOVERNMENT – </a:t>
            </a:r>
            <a:br>
              <a:rPr lang="en-GB" sz="3600" b="1" dirty="0">
                <a:solidFill>
                  <a:prstClr val="black"/>
                </a:solidFill>
                <a:latin typeface="Arial" charset="0"/>
                <a:ea typeface="Arial" charset="0"/>
                <a:cs typeface="Arial" charset="0"/>
              </a:rPr>
            </a:br>
            <a:r>
              <a:rPr lang="en-GB" sz="3600" b="1" dirty="0">
                <a:solidFill>
                  <a:prstClr val="black"/>
                </a:solidFill>
                <a:latin typeface="Arial" charset="0"/>
                <a:ea typeface="Arial" charset="0"/>
                <a:cs typeface="Arial" charset="0"/>
              </a:rPr>
              <a:t>DEFENCE &amp; SECURITY</a:t>
            </a:r>
          </a:p>
        </p:txBody>
      </p:sp>
      <p:sp>
        <p:nvSpPr>
          <p:cNvPr id="4" name="TextBox 3"/>
          <p:cNvSpPr txBox="1"/>
          <p:nvPr userDrawn="1"/>
        </p:nvSpPr>
        <p:spPr>
          <a:xfrm>
            <a:off x="807101" y="1772250"/>
            <a:ext cx="7127860" cy="369460"/>
          </a:xfrm>
          <a:prstGeom prst="rect">
            <a:avLst/>
          </a:prstGeom>
          <a:noFill/>
        </p:spPr>
        <p:txBody>
          <a:bodyPr wrap="square" rtlCol="0">
            <a:spAutoFit/>
          </a:bodyPr>
          <a:lstStyle/>
          <a:p>
            <a:r>
              <a:rPr lang="en-GB" sz="1801" b="1" dirty="0">
                <a:solidFill>
                  <a:prstClr val="black"/>
                </a:solidFill>
                <a:latin typeface="Arial" charset="0"/>
                <a:ea typeface="Arial" charset="0"/>
                <a:cs typeface="Arial" charset="0"/>
              </a:rPr>
              <a:t>WE CONNECT THOSE WHO PROTECT.</a:t>
            </a:r>
          </a:p>
        </p:txBody>
      </p:sp>
      <p:cxnSp>
        <p:nvCxnSpPr>
          <p:cNvPr id="5" name="Straight Connector 4"/>
          <p:cNvCxnSpPr/>
          <p:nvPr userDrawn="1"/>
        </p:nvCxnSpPr>
        <p:spPr>
          <a:xfrm>
            <a:off x="890838" y="1624786"/>
            <a:ext cx="69425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0829" y="0"/>
            <a:ext cx="3661172" cy="6858000"/>
          </a:xfrm>
          <a:prstGeom prst="rect">
            <a:avLst/>
          </a:prstGeom>
        </p:spPr>
      </p:pic>
    </p:spTree>
    <p:extLst>
      <p:ext uri="{BB962C8B-B14F-4D97-AF65-F5344CB8AC3E}">
        <p14:creationId xmlns:p14="http://schemas.microsoft.com/office/powerpoint/2010/main" val="325144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 CONNEC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1386137"/>
            <a:ext cx="7503780" cy="4619341"/>
          </a:xfrm>
          <a:prstGeom prst="rect">
            <a:avLst/>
          </a:prstGeom>
          <a:noFill/>
        </p:spPr>
        <p:txBody>
          <a:bodyPr wrap="square" rtlCol="0">
            <a:spAutoFit/>
          </a:bodyPr>
          <a:lstStyle/>
          <a:p>
            <a:pPr>
              <a:buClr>
                <a:srgbClr val="00A1DE"/>
              </a:buClr>
              <a:defRPr/>
            </a:pPr>
            <a:r>
              <a:rPr lang="en-US" sz="1401" dirty="0">
                <a:solidFill>
                  <a:prstClr val="black"/>
                </a:solidFill>
                <a:latin typeface="Arial" panose="020B0604020202020204" pitchFamily="34" charset="0"/>
                <a:cs typeface="Arial" panose="020B0604020202020204" pitchFamily="34" charset="0"/>
              </a:rPr>
              <a:t>Easy to manage broadband packages for consumers and businesses on a low or no commitment basis, </a:t>
            </a:r>
            <a:r>
              <a:rPr lang="en-US" sz="1401" b="1" dirty="0">
                <a:solidFill>
                  <a:prstClr val="black"/>
                </a:solidFill>
                <a:latin typeface="Arial" panose="020B0604020202020204" pitchFamily="34" charset="0"/>
                <a:cs typeface="Arial" panose="020B0604020202020204" pitchFamily="34" charset="0"/>
              </a:rPr>
              <a:t>CONNECT</a:t>
            </a:r>
            <a:r>
              <a:rPr lang="en-US" sz="1401" dirty="0">
                <a:solidFill>
                  <a:prstClr val="black"/>
                </a:solidFill>
                <a:latin typeface="Arial" panose="020B0604020202020204" pitchFamily="34" charset="0"/>
                <a:cs typeface="Arial" panose="020B0604020202020204" pitchFamily="34" charset="0"/>
              </a:rPr>
              <a:t> service provides fast, affordable broadband services that reaches customers beyond the terrestrial network. </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a:buClr>
                <a:srgbClr val="00A1DE"/>
              </a:buClr>
              <a:defRPr/>
            </a:pPr>
            <a:r>
              <a:rPr lang="en-US" sz="1401" dirty="0">
                <a:solidFill>
                  <a:prstClr val="black"/>
                </a:solidFill>
                <a:latin typeface="Arial" panose="020B0604020202020204" pitchFamily="34" charset="0"/>
                <a:cs typeface="Arial" panose="020B0604020202020204" pitchFamily="34" charset="0"/>
              </a:rPr>
              <a:t>Standard service packages are set and managed by Avanti, providing partners with ordering and in service support tools through Avanti’s OSS and Portal.</a:t>
            </a:r>
            <a:endParaRPr lang="en-GB" sz="1401" dirty="0">
              <a:solidFill>
                <a:prstClr val="black"/>
              </a:solidFill>
              <a:latin typeface="Arial" panose="020B0604020202020204" pitchFamily="34" charset="0"/>
              <a:cs typeface="Arial" panose="020B0604020202020204" pitchFamily="34" charset="0"/>
            </a:endParaRPr>
          </a:p>
          <a:p>
            <a:pPr>
              <a:buClr>
                <a:srgbClr val="00A1DE"/>
              </a:buClr>
              <a:defRPr/>
            </a:pPr>
            <a:endParaRPr lang="en-GB" sz="1401" b="1" dirty="0">
              <a:solidFill>
                <a:prstClr val="black"/>
              </a:solidFill>
              <a:latin typeface="Arial" panose="020B0604020202020204" pitchFamily="34" charset="0"/>
              <a:cs typeface="Arial" panose="020B0604020202020204" pitchFamily="34" charset="0"/>
            </a:endParaRPr>
          </a:p>
          <a:p>
            <a:pPr>
              <a:buClr>
                <a:srgbClr val="00A1DE"/>
              </a:buClr>
              <a:defRPr/>
            </a:pPr>
            <a:r>
              <a:rPr lang="en-GB" sz="1401" b="1" dirty="0">
                <a:solidFill>
                  <a:prstClr val="black"/>
                </a:solidFill>
                <a:latin typeface="Arial" panose="020B0604020202020204" pitchFamily="34" charset="0"/>
                <a:cs typeface="Arial" panose="020B0604020202020204" pitchFamily="34" charset="0"/>
              </a:rPr>
              <a:t>Benefits</a:t>
            </a:r>
          </a:p>
          <a:p>
            <a:pPr>
              <a:buClr>
                <a:srgbClr val="00A1DE"/>
              </a:buClr>
              <a:defRPr/>
            </a:pPr>
            <a:endParaRPr lang="en-GB" sz="1401" b="1" dirty="0">
              <a:solidFill>
                <a:prstClr val="black"/>
              </a:solidFill>
              <a:latin typeface="Arial" panose="020B0604020202020204" pitchFamily="34" charset="0"/>
              <a:cs typeface="Arial" panose="020B0604020202020204" pitchFamily="34" charset="0"/>
            </a:endParaRPr>
          </a:p>
          <a:p>
            <a:pPr marL="285753" indent="-285753">
              <a:buClr>
                <a:srgbClr val="00A1DE"/>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Rapid Deployment </a:t>
            </a:r>
            <a:r>
              <a:rPr lang="en-US" sz="1401" dirty="0">
                <a:solidFill>
                  <a:prstClr val="black"/>
                </a:solidFill>
                <a:latin typeface="Arial" panose="020B0604020202020204" pitchFamily="34" charset="0"/>
                <a:cs typeface="Arial" panose="020B0604020202020204" pitchFamily="34" charset="0"/>
              </a:rPr>
              <a:t>- Compact, easy to deploy hardware with unique installation tools (AMA) </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00A1DE"/>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Data Speed </a:t>
            </a:r>
            <a:r>
              <a:rPr lang="en-US" sz="1401" dirty="0">
                <a:solidFill>
                  <a:prstClr val="black"/>
                </a:solidFill>
                <a:latin typeface="Arial" panose="020B0604020202020204" pitchFamily="34" charset="0"/>
                <a:cs typeface="Arial" panose="020B0604020202020204" pitchFamily="34" charset="0"/>
              </a:rPr>
              <a:t>- Market leading speeds of up to 50Mbps download </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00A1DE"/>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Competitive pricing </a:t>
            </a:r>
            <a:r>
              <a:rPr lang="en-US" sz="1401" dirty="0">
                <a:solidFill>
                  <a:prstClr val="black"/>
                </a:solidFill>
                <a:latin typeface="Arial" panose="020B0604020202020204" pitchFamily="34" charset="0"/>
                <a:cs typeface="Arial" panose="020B0604020202020204" pitchFamily="34" charset="0"/>
              </a:rPr>
              <a:t>- Competitive wholesale tariffs, driving partner margins</a:t>
            </a:r>
          </a:p>
          <a:p>
            <a:pPr>
              <a:buClr>
                <a:srgbClr val="00A1DE"/>
              </a:buClr>
              <a:defRPr/>
            </a:pPr>
            <a:r>
              <a:rPr lang="en-US" sz="1401" dirty="0">
                <a:solidFill>
                  <a:prstClr val="black"/>
                </a:solidFill>
                <a:latin typeface="Arial" panose="020B0604020202020204" pitchFamily="34" charset="0"/>
                <a:cs typeface="Arial" panose="020B0604020202020204" pitchFamily="34" charset="0"/>
              </a:rPr>
              <a:t> </a:t>
            </a:r>
          </a:p>
          <a:p>
            <a:pPr marL="285753" indent="-285753">
              <a:buClr>
                <a:srgbClr val="00A1DE"/>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Service reliability </a:t>
            </a:r>
            <a:r>
              <a:rPr lang="en-US" sz="1401" dirty="0">
                <a:solidFill>
                  <a:prstClr val="black"/>
                </a:solidFill>
                <a:latin typeface="Arial" panose="020B0604020202020204" pitchFamily="34" charset="0"/>
                <a:cs typeface="Arial" panose="020B0604020202020204" pitchFamily="34" charset="0"/>
              </a:rPr>
              <a:t>- Unbeatable service quality delivered by Avanti’s resilient network</a:t>
            </a:r>
          </a:p>
          <a:p>
            <a:pPr marL="285753" indent="-285753">
              <a:buClr>
                <a:srgbClr val="00A1DE"/>
              </a:buClr>
              <a:buFont typeface="Arial" panose="020B0604020202020204" pitchFamily="34" charset="0"/>
              <a:buChar cha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00A1DE"/>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Low CAPEX </a:t>
            </a:r>
            <a:r>
              <a:rPr lang="en-US" sz="1401" dirty="0">
                <a:solidFill>
                  <a:prstClr val="black"/>
                </a:solidFill>
                <a:latin typeface="Arial" panose="020B0604020202020204" pitchFamily="34" charset="0"/>
                <a:cs typeface="Arial" panose="020B0604020202020204" pitchFamily="34" charset="0"/>
              </a:rPr>
              <a:t>– partners buy broadband services, deploy satellite terminals and support end-users whilst taking advantage of Avanti’s investment in a cutting edge network.</a:t>
            </a:r>
          </a:p>
          <a:p>
            <a:pPr marL="285753" indent="-285753">
              <a:buClr>
                <a:srgbClr val="00A1DE"/>
              </a:buClr>
              <a:buFont typeface="Arial" panose="020B0604020202020204" pitchFamily="34" charset="0"/>
              <a:buChar char="●"/>
              <a:defRPr/>
            </a:pPr>
            <a:endParaRPr lang="en-GB" sz="1401"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21420"/>
            <a:ext cx="7503780" cy="646331"/>
          </a:xfrm>
          <a:prstGeom prst="rect">
            <a:avLst/>
          </a:prstGeom>
          <a:noFill/>
        </p:spPr>
        <p:txBody>
          <a:bodyPr wrap="square" rtlCol="0">
            <a:spAutoFit/>
          </a:bodyPr>
          <a:lstStyle/>
          <a:p>
            <a:r>
              <a:rPr lang="en-GB" sz="3600" b="1" dirty="0">
                <a:solidFill>
                  <a:srgbClr val="00ABE9"/>
                </a:solidFill>
                <a:latin typeface="Arial" charset="0"/>
                <a:ea typeface="Arial" charset="0"/>
                <a:cs typeface="Arial" charset="0"/>
              </a:rPr>
              <a:t>CONNECT</a:t>
            </a:r>
          </a:p>
        </p:txBody>
      </p:sp>
      <p:cxnSp>
        <p:nvCxnSpPr>
          <p:cNvPr id="5" name="Straight Connector 4"/>
          <p:cNvCxnSpPr/>
          <p:nvPr userDrawn="1"/>
        </p:nvCxnSpPr>
        <p:spPr>
          <a:xfrm>
            <a:off x="890838" y="1153411"/>
            <a:ext cx="6942523"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739566" y="1712388"/>
            <a:ext cx="2938510" cy="367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60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DUCT -ADAP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1258813"/>
            <a:ext cx="7503780" cy="5050485"/>
          </a:xfrm>
          <a:prstGeom prst="rect">
            <a:avLst/>
          </a:prstGeom>
          <a:noFill/>
        </p:spPr>
        <p:txBody>
          <a:bodyPr wrap="square" rtlCol="0">
            <a:spAutoFit/>
          </a:bodyPr>
          <a:lstStyle/>
          <a:p>
            <a:pPr>
              <a:buClr>
                <a:srgbClr val="00A1DE"/>
              </a:buClr>
              <a:defRPr/>
            </a:pPr>
            <a:r>
              <a:rPr lang="en-US" sz="1401" b="1" dirty="0">
                <a:solidFill>
                  <a:prstClr val="black"/>
                </a:solidFill>
                <a:latin typeface="Arial" panose="020B0604020202020204" pitchFamily="34" charset="0"/>
                <a:cs typeface="Arial" panose="020B0604020202020204" pitchFamily="34" charset="0"/>
              </a:rPr>
              <a:t>ADAPT</a:t>
            </a:r>
            <a:r>
              <a:rPr lang="en-US" sz="1401" dirty="0">
                <a:solidFill>
                  <a:prstClr val="black"/>
                </a:solidFill>
                <a:latin typeface="Arial" panose="020B0604020202020204" pitchFamily="34" charset="0"/>
                <a:cs typeface="Arial" panose="020B0604020202020204" pitchFamily="34" charset="0"/>
              </a:rPr>
              <a:t> provides enterprises, government and service providers the capability to design and offer their own bespoke connectivity solutions to their end-users across Europe, Middle East and Africa. </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a:buClr>
                <a:srgbClr val="00A1DE"/>
              </a:buClr>
              <a:defRPr/>
            </a:pPr>
            <a:r>
              <a:rPr lang="en-US" sz="1401" dirty="0">
                <a:solidFill>
                  <a:prstClr val="black"/>
                </a:solidFill>
                <a:latin typeface="Arial" panose="020B0604020202020204" pitchFamily="34" charset="0"/>
                <a:cs typeface="Arial" panose="020B0604020202020204" pitchFamily="34" charset="0"/>
              </a:rPr>
              <a:t>It enables partners to operate as a Virtual Network Operators, whereby Avanti provide wholesale dedicated bandwidth (in Mbps) to partners, who use our Operational Support Systems to configure and manage their service offering and the provision of these to their end users. </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a:buClr>
                <a:srgbClr val="00A1DE"/>
              </a:buClr>
              <a:defRPr/>
            </a:pPr>
            <a:r>
              <a:rPr lang="en-US" sz="1401" b="1" dirty="0">
                <a:solidFill>
                  <a:prstClr val="black"/>
                </a:solidFill>
                <a:latin typeface="Arial" panose="020B0604020202020204" pitchFamily="34" charset="0"/>
                <a:cs typeface="Arial" panose="020B0604020202020204" pitchFamily="34" charset="0"/>
              </a:rPr>
              <a:t>ADAPT</a:t>
            </a:r>
            <a:r>
              <a:rPr lang="en-US" sz="1401" dirty="0">
                <a:solidFill>
                  <a:prstClr val="black"/>
                </a:solidFill>
                <a:latin typeface="Arial" panose="020B0604020202020204" pitchFamily="34" charset="0"/>
                <a:cs typeface="Arial" panose="020B0604020202020204" pitchFamily="34" charset="0"/>
              </a:rPr>
              <a:t> supports a number of value add services which allows partners to deliver higher value integrated service offerings.</a:t>
            </a:r>
            <a:endParaRPr lang="en-GB" sz="1401" dirty="0">
              <a:solidFill>
                <a:prstClr val="black"/>
              </a:solidFill>
              <a:latin typeface="Arial" panose="020B0604020202020204" pitchFamily="34" charset="0"/>
              <a:cs typeface="Arial" panose="020B0604020202020204" pitchFamily="34" charset="0"/>
            </a:endParaRPr>
          </a:p>
          <a:p>
            <a:pPr>
              <a:buClr>
                <a:srgbClr val="00A1DE"/>
              </a:buClr>
              <a:defRPr/>
            </a:pPr>
            <a:endParaRPr lang="en-GB" sz="1401" b="1" dirty="0">
              <a:solidFill>
                <a:prstClr val="black"/>
              </a:solidFill>
              <a:latin typeface="Arial" panose="020B0604020202020204" pitchFamily="34" charset="0"/>
              <a:cs typeface="Arial" panose="020B0604020202020204" pitchFamily="34" charset="0"/>
            </a:endParaRPr>
          </a:p>
          <a:p>
            <a:pPr>
              <a:buClr>
                <a:srgbClr val="00A1DE"/>
              </a:buClr>
              <a:defRPr/>
            </a:pPr>
            <a:r>
              <a:rPr lang="en-GB" sz="1401" b="1" dirty="0">
                <a:solidFill>
                  <a:prstClr val="black"/>
                </a:solidFill>
                <a:latin typeface="Arial" panose="020B0604020202020204" pitchFamily="34" charset="0"/>
                <a:cs typeface="Arial" panose="020B0604020202020204" pitchFamily="34" charset="0"/>
              </a:rPr>
              <a:t>Benefits</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92D05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Low CAPEX </a:t>
            </a:r>
            <a:r>
              <a:rPr lang="en-US" sz="1401" dirty="0">
                <a:solidFill>
                  <a:prstClr val="black"/>
                </a:solidFill>
                <a:latin typeface="Arial" panose="020B0604020202020204" pitchFamily="34" charset="0"/>
                <a:cs typeface="Arial" panose="020B0604020202020204" pitchFamily="34" charset="0"/>
              </a:rPr>
              <a:t>– Partners buy bandwidth (in Mbps), build bespoke solutions tailored to end user requirements, leveraging Avanti’s investment in a cutting edge network</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92D05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Service reliability </a:t>
            </a:r>
            <a:r>
              <a:rPr lang="en-US" sz="1401" dirty="0">
                <a:solidFill>
                  <a:prstClr val="black"/>
                </a:solidFill>
                <a:latin typeface="Arial" panose="020B0604020202020204" pitchFamily="34" charset="0"/>
                <a:cs typeface="Arial" panose="020B0604020202020204" pitchFamily="34" charset="0"/>
              </a:rPr>
              <a:t>– Unbeatable service quality and guaranteed data speeds delivered by Avanti’s proprietary resilient network</a:t>
            </a:r>
          </a:p>
          <a:p>
            <a:pPr marL="285753" indent="-285753">
              <a:buClr>
                <a:srgbClr val="92D050"/>
              </a:buClr>
              <a:buFont typeface="Arial" panose="020B0604020202020204" pitchFamily="34" charset="0"/>
              <a:buChar cha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92D05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Bespoke services </a:t>
            </a:r>
            <a:r>
              <a:rPr lang="en-US" sz="1401" dirty="0">
                <a:solidFill>
                  <a:prstClr val="black"/>
                </a:solidFill>
                <a:latin typeface="Arial" panose="020B0604020202020204" pitchFamily="34" charset="0"/>
                <a:cs typeface="Arial" panose="020B0604020202020204" pitchFamily="34" charset="0"/>
              </a:rPr>
              <a:t>– Flexible operational capabilities allow partners to configure and </a:t>
            </a:r>
            <a:r>
              <a:rPr lang="en-US" sz="1401" dirty="0" err="1">
                <a:solidFill>
                  <a:prstClr val="black"/>
                </a:solidFill>
                <a:latin typeface="Arial" panose="020B0604020202020204" pitchFamily="34" charset="0"/>
                <a:cs typeface="Arial" panose="020B0604020202020204" pitchFamily="34" charset="0"/>
              </a:rPr>
              <a:t>customise</a:t>
            </a:r>
            <a:r>
              <a:rPr lang="en-US" sz="1401" dirty="0">
                <a:solidFill>
                  <a:prstClr val="black"/>
                </a:solidFill>
                <a:latin typeface="Arial" panose="020B0604020202020204" pitchFamily="34" charset="0"/>
                <a:cs typeface="Arial" panose="020B0604020202020204" pitchFamily="34" charset="0"/>
              </a:rPr>
              <a:t> their services according to end user’s requirements</a:t>
            </a:r>
          </a:p>
          <a:p>
            <a:pPr marL="285753" indent="-285753">
              <a:buClr>
                <a:srgbClr val="00A1DE"/>
              </a:buClr>
              <a:buFont typeface="Arial" panose="020B0604020202020204" pitchFamily="34" charset="0"/>
              <a:buChar char="●"/>
              <a:defRPr/>
            </a:pPr>
            <a:endParaRPr lang="en-GB" sz="1401"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32995"/>
            <a:ext cx="7503780" cy="646331"/>
          </a:xfrm>
          <a:prstGeom prst="rect">
            <a:avLst/>
          </a:prstGeom>
          <a:noFill/>
        </p:spPr>
        <p:txBody>
          <a:bodyPr wrap="square" rtlCol="0">
            <a:spAutoFit/>
          </a:bodyPr>
          <a:lstStyle/>
          <a:p>
            <a:r>
              <a:rPr lang="en-GB" sz="3600" b="1" dirty="0">
                <a:solidFill>
                  <a:srgbClr val="45AC34"/>
                </a:solidFill>
                <a:latin typeface="Arial" charset="0"/>
                <a:ea typeface="Arial" charset="0"/>
                <a:cs typeface="Arial" charset="0"/>
              </a:rPr>
              <a:t>ADAPT</a:t>
            </a:r>
          </a:p>
        </p:txBody>
      </p:sp>
      <p:cxnSp>
        <p:nvCxnSpPr>
          <p:cNvPr id="5" name="Straight Connector 4"/>
          <p:cNvCxnSpPr/>
          <p:nvPr userDrawn="1"/>
        </p:nvCxnSpPr>
        <p:spPr>
          <a:xfrm>
            <a:off x="890838" y="1164986"/>
            <a:ext cx="6942523"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935332" y="1779687"/>
            <a:ext cx="2663209" cy="3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27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 PUR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813467" y="1600200"/>
            <a:ext cx="2906937" cy="382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userDrawn="1"/>
        </p:nvSpPr>
        <p:spPr>
          <a:xfrm>
            <a:off x="807101" y="1258812"/>
            <a:ext cx="8006366" cy="5050485"/>
          </a:xfrm>
          <a:prstGeom prst="rect">
            <a:avLst/>
          </a:prstGeom>
          <a:noFill/>
        </p:spPr>
        <p:txBody>
          <a:bodyPr wrap="square" rtlCol="0">
            <a:spAutoFit/>
          </a:bodyPr>
          <a:lstStyle/>
          <a:p>
            <a:pPr>
              <a:buClr>
                <a:srgbClr val="00A1DE"/>
              </a:buClr>
              <a:defRPr/>
            </a:pPr>
            <a:r>
              <a:rPr lang="en-US" sz="1401" b="1" dirty="0">
                <a:solidFill>
                  <a:prstClr val="black"/>
                </a:solidFill>
                <a:latin typeface="Arial" panose="020B0604020202020204" pitchFamily="34" charset="0"/>
                <a:cs typeface="Arial" panose="020B0604020202020204" pitchFamily="34" charset="0"/>
              </a:rPr>
              <a:t>PURE </a:t>
            </a:r>
            <a:r>
              <a:rPr lang="en-US" sz="1401" dirty="0">
                <a:solidFill>
                  <a:prstClr val="black"/>
                </a:solidFill>
                <a:latin typeface="Arial" panose="020B0604020202020204" pitchFamily="34" charset="0"/>
                <a:cs typeface="Arial" panose="020B0604020202020204" pitchFamily="34" charset="0"/>
              </a:rPr>
              <a:t>provides customers with access to satellite spectrum to support high speed connectivity across Europe, Middle East and Africa. It is designed for satellite operators and/or satellite integrators who need extra satellite capacity to cover unmet demand and network gaps. </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a:buClr>
                <a:srgbClr val="00A1DE"/>
              </a:buClr>
              <a:defRPr/>
            </a:pPr>
            <a:r>
              <a:rPr lang="en-GB" sz="1401" dirty="0">
                <a:solidFill>
                  <a:prstClr val="black"/>
                </a:solidFill>
                <a:latin typeface="Arial" panose="020B0604020202020204" pitchFamily="34" charset="0"/>
                <a:cs typeface="Arial" panose="020B0604020202020204" pitchFamily="34" charset="0"/>
              </a:rPr>
              <a:t>We provide the raw capacity, you install the hub of your choosing at one of our Gateway Earth Station and we can support you with network backhaul from GES facilities to a range of Avanti network point of presence (</a:t>
            </a:r>
            <a:r>
              <a:rPr lang="en-GB" sz="1401" dirty="0" err="1">
                <a:solidFill>
                  <a:prstClr val="black"/>
                </a:solidFill>
                <a:latin typeface="Arial" panose="020B0604020202020204" pitchFamily="34" charset="0"/>
                <a:cs typeface="Arial" panose="020B0604020202020204" pitchFamily="34" charset="0"/>
              </a:rPr>
              <a:t>PoPs</a:t>
            </a:r>
            <a:r>
              <a:rPr lang="en-GB" sz="1401" dirty="0">
                <a:solidFill>
                  <a:prstClr val="black"/>
                </a:solidFill>
                <a:latin typeface="Arial" panose="020B0604020202020204" pitchFamily="34" charset="0"/>
                <a:cs typeface="Arial" panose="020B0604020202020204" pitchFamily="34" charset="0"/>
              </a:rPr>
              <a:t>), and interconnect and internet transit services at such pops to support integration with 3rd party or private networks.</a:t>
            </a:r>
          </a:p>
          <a:p>
            <a:pPr>
              <a:buClr>
                <a:srgbClr val="00A1DE"/>
              </a:buClr>
              <a:defRPr/>
            </a:pPr>
            <a:endParaRPr lang="en-GB" sz="1401" dirty="0">
              <a:solidFill>
                <a:prstClr val="black"/>
              </a:solidFill>
              <a:latin typeface="Arial" panose="020B0604020202020204" pitchFamily="34" charset="0"/>
              <a:cs typeface="Arial" panose="020B0604020202020204" pitchFamily="34" charset="0"/>
            </a:endParaRPr>
          </a:p>
          <a:p>
            <a:pPr>
              <a:buClr>
                <a:srgbClr val="00A1DE"/>
              </a:buClr>
              <a:defRPr/>
            </a:pPr>
            <a:r>
              <a:rPr lang="en-GB" sz="1401" dirty="0">
                <a:solidFill>
                  <a:prstClr val="black"/>
                </a:solidFill>
                <a:latin typeface="Arial" panose="020B0604020202020204" pitchFamily="34" charset="0"/>
                <a:cs typeface="Arial" panose="020B0604020202020204" pitchFamily="34" charset="0"/>
              </a:rPr>
              <a:t>Ultimately, you own, install and operate your service to meet your customers’ demands.</a:t>
            </a:r>
            <a:endParaRPr lang="en-GB" sz="1401" b="1" dirty="0">
              <a:solidFill>
                <a:prstClr val="black"/>
              </a:solidFill>
              <a:latin typeface="Arial" panose="020B0604020202020204" pitchFamily="34" charset="0"/>
              <a:cs typeface="Arial" panose="020B0604020202020204" pitchFamily="34" charset="0"/>
            </a:endParaRPr>
          </a:p>
          <a:p>
            <a:pPr>
              <a:buClr>
                <a:srgbClr val="00A1DE"/>
              </a:buClr>
              <a:defRPr/>
            </a:pPr>
            <a:r>
              <a:rPr lang="en-GB" sz="1401" b="1" dirty="0">
                <a:solidFill>
                  <a:prstClr val="black"/>
                </a:solidFill>
                <a:latin typeface="Arial" panose="020B0604020202020204" pitchFamily="34" charset="0"/>
                <a:cs typeface="Arial" panose="020B0604020202020204" pitchFamily="34" charset="0"/>
              </a:rPr>
              <a:t>Benefits</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E605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Rapid deployment – </a:t>
            </a:r>
            <a:r>
              <a:rPr lang="en-US" sz="1401" dirty="0">
                <a:solidFill>
                  <a:prstClr val="black"/>
                </a:solidFill>
                <a:latin typeface="Arial" panose="020B0604020202020204" pitchFamily="34" charset="0"/>
                <a:cs typeface="Arial" panose="020B0604020202020204" pitchFamily="34" charset="0"/>
              </a:rPr>
              <a:t>Partners can quickly move into high value markets to cover unmet demand and network gaps</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E605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Full platform flexibility – </a:t>
            </a:r>
            <a:r>
              <a:rPr lang="en-US" sz="1401" dirty="0">
                <a:solidFill>
                  <a:prstClr val="black"/>
                </a:solidFill>
                <a:latin typeface="Arial" panose="020B0604020202020204" pitchFamily="34" charset="0"/>
                <a:cs typeface="Arial" panose="020B0604020202020204" pitchFamily="34" charset="0"/>
              </a:rPr>
              <a:t>Partners choose and provide their own platform</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E605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Bespoke services – </a:t>
            </a:r>
            <a:r>
              <a:rPr lang="en-US" sz="1401" dirty="0">
                <a:solidFill>
                  <a:prstClr val="black"/>
                </a:solidFill>
                <a:latin typeface="Arial" panose="020B0604020202020204" pitchFamily="34" charset="0"/>
                <a:cs typeface="Arial" panose="020B0604020202020204" pitchFamily="34" charset="0"/>
              </a:rPr>
              <a:t>Flexible operational capabilities allow partners to configure and customize their services</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E605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Resilient service – </a:t>
            </a:r>
            <a:r>
              <a:rPr lang="en-US" sz="1401" dirty="0">
                <a:solidFill>
                  <a:prstClr val="black"/>
                </a:solidFill>
                <a:latin typeface="Arial" panose="020B0604020202020204" pitchFamily="34" charset="0"/>
                <a:cs typeface="Arial" panose="020B0604020202020204" pitchFamily="34" charset="0"/>
              </a:rPr>
              <a:t>Partners can benefit from Avanti’s resilient network</a:t>
            </a:r>
          </a:p>
          <a:p>
            <a:pPr>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buClr>
                <a:srgbClr val="E605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Cost efficient – </a:t>
            </a:r>
            <a:r>
              <a:rPr lang="en-US" sz="1401" dirty="0">
                <a:solidFill>
                  <a:prstClr val="black"/>
                </a:solidFill>
                <a:latin typeface="Arial" panose="020B0604020202020204" pitchFamily="34" charset="0"/>
                <a:cs typeface="Arial" panose="020B0604020202020204" pitchFamily="34" charset="0"/>
              </a:rPr>
              <a:t>Partners purchase competitively priced white labelled capacity (MHz) </a:t>
            </a:r>
            <a:endParaRPr lang="en-GB" sz="1401"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32995"/>
            <a:ext cx="7503780" cy="646331"/>
          </a:xfrm>
          <a:prstGeom prst="rect">
            <a:avLst/>
          </a:prstGeom>
          <a:noFill/>
        </p:spPr>
        <p:txBody>
          <a:bodyPr wrap="square" rtlCol="0">
            <a:spAutoFit/>
          </a:bodyPr>
          <a:lstStyle/>
          <a:p>
            <a:r>
              <a:rPr lang="en-GB" sz="3600" b="1" dirty="0">
                <a:solidFill>
                  <a:srgbClr val="D70929"/>
                </a:solidFill>
                <a:latin typeface="Arial" charset="0"/>
                <a:ea typeface="Arial" charset="0"/>
                <a:cs typeface="Arial" charset="0"/>
              </a:rPr>
              <a:t>PURE</a:t>
            </a:r>
          </a:p>
        </p:txBody>
      </p:sp>
      <p:cxnSp>
        <p:nvCxnSpPr>
          <p:cNvPr id="5" name="Straight Connector 4"/>
          <p:cNvCxnSpPr/>
          <p:nvPr userDrawn="1"/>
        </p:nvCxnSpPr>
        <p:spPr>
          <a:xfrm>
            <a:off x="890838" y="1164986"/>
            <a:ext cx="6942523" cy="0"/>
          </a:xfrm>
          <a:prstGeom prst="line">
            <a:avLst/>
          </a:prstGeom>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773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DUCT - SERV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978411" y="1627835"/>
            <a:ext cx="2874996" cy="377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userDrawn="1"/>
        </p:nvSpPr>
        <p:spPr>
          <a:xfrm>
            <a:off x="807101" y="1258813"/>
            <a:ext cx="8006366" cy="5372625"/>
          </a:xfrm>
          <a:prstGeom prst="rect">
            <a:avLst/>
          </a:prstGeom>
          <a:noFill/>
        </p:spPr>
        <p:txBody>
          <a:bodyPr wrap="square" rtlCol="0">
            <a:spAutoFit/>
          </a:bodyPr>
          <a:lstStyle/>
          <a:p>
            <a:pPr algn="just">
              <a:buClr>
                <a:srgbClr val="00A1DE"/>
              </a:buClr>
              <a:defRPr/>
            </a:pPr>
            <a:r>
              <a:rPr lang="en-US" sz="1401" b="1" dirty="0">
                <a:solidFill>
                  <a:prstClr val="black"/>
                </a:solidFill>
                <a:latin typeface="Arial" panose="020B0604020202020204" pitchFamily="34" charset="0"/>
                <a:cs typeface="Arial" panose="020B0604020202020204" pitchFamily="34" charset="0"/>
              </a:rPr>
              <a:t>SERVE</a:t>
            </a:r>
            <a:r>
              <a:rPr lang="en-US" sz="1401" dirty="0">
                <a:solidFill>
                  <a:prstClr val="black"/>
                </a:solidFill>
                <a:latin typeface="Arial" panose="020B0604020202020204" pitchFamily="34" charset="0"/>
                <a:cs typeface="Arial" panose="020B0604020202020204" pitchFamily="34" charset="0"/>
              </a:rPr>
              <a:t> delivers a bespoke Satellite Managed Service for customers who require tailored satellite solutions, </a:t>
            </a:r>
            <a:r>
              <a:rPr lang="en-US" sz="1401" dirty="0" err="1">
                <a:solidFill>
                  <a:prstClr val="black"/>
                </a:solidFill>
                <a:latin typeface="Arial" panose="020B0604020202020204" pitchFamily="34" charset="0"/>
                <a:cs typeface="Arial" panose="020B0604020202020204" pitchFamily="34" charset="0"/>
              </a:rPr>
              <a:t>customised</a:t>
            </a:r>
            <a:r>
              <a:rPr lang="en-US" sz="1401" dirty="0">
                <a:solidFill>
                  <a:prstClr val="black"/>
                </a:solidFill>
                <a:latin typeface="Arial" panose="020B0604020202020204" pitchFamily="34" charset="0"/>
                <a:cs typeface="Arial" panose="020B0604020202020204" pitchFamily="34" charset="0"/>
              </a:rPr>
              <a:t> service wraps for Avanti connectivity products and/or proactive end-to-end management of satellite networks against defined SLAs. It is designed for large enterprises, mobile network operators, governments and other customers who require delivery at scale.</a:t>
            </a:r>
          </a:p>
          <a:p>
            <a:pPr algn="just">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algn="just">
              <a:buClr>
                <a:srgbClr val="00A1DE"/>
              </a:buClr>
              <a:defRPr/>
            </a:pPr>
            <a:r>
              <a:rPr lang="en-US" sz="1401" dirty="0">
                <a:solidFill>
                  <a:prstClr val="black"/>
                </a:solidFill>
                <a:latin typeface="Arial" panose="020B0604020202020204" pitchFamily="34" charset="0"/>
                <a:cs typeface="Arial" panose="020B0604020202020204" pitchFamily="34" charset="0"/>
              </a:rPr>
              <a:t>With </a:t>
            </a:r>
            <a:r>
              <a:rPr lang="en-US" sz="1401" b="1" dirty="0">
                <a:solidFill>
                  <a:prstClr val="black"/>
                </a:solidFill>
                <a:latin typeface="Arial" panose="020B0604020202020204" pitchFamily="34" charset="0"/>
                <a:cs typeface="Arial" panose="020B0604020202020204" pitchFamily="34" charset="0"/>
              </a:rPr>
              <a:t>SERVE</a:t>
            </a:r>
            <a:r>
              <a:rPr lang="en-US" sz="1401" dirty="0">
                <a:solidFill>
                  <a:prstClr val="black"/>
                </a:solidFill>
                <a:latin typeface="Arial" panose="020B0604020202020204" pitchFamily="34" charset="0"/>
                <a:cs typeface="Arial" panose="020B0604020202020204" pitchFamily="34" charset="0"/>
              </a:rPr>
              <a:t>, we work in partnership with you to build a set of service requirements, KPIs and SLAs to ensure your needs are met. We then provides turn-key service setup and delivery across the contract duration. Customers benefit from assured, tailored services with predictable costs, allowing them to focus on their core business.</a:t>
            </a:r>
          </a:p>
          <a:p>
            <a:pPr algn="just">
              <a:buClr>
                <a:srgbClr val="00A1DE"/>
              </a:buClr>
              <a:defRPr/>
            </a:pPr>
            <a:endParaRPr lang="en-GB" sz="1401" dirty="0">
              <a:solidFill>
                <a:prstClr val="black"/>
              </a:solidFill>
              <a:latin typeface="Arial" panose="020B0604020202020204" pitchFamily="34" charset="0"/>
              <a:cs typeface="Arial" panose="020B0604020202020204" pitchFamily="34" charset="0"/>
            </a:endParaRPr>
          </a:p>
          <a:p>
            <a:pPr algn="just">
              <a:buClr>
                <a:srgbClr val="00A1DE"/>
              </a:buClr>
              <a:defRPr/>
            </a:pPr>
            <a:r>
              <a:rPr lang="en-GB" sz="1801" b="1" dirty="0">
                <a:solidFill>
                  <a:prstClr val="black"/>
                </a:solidFill>
                <a:latin typeface="Arial" panose="020B0604020202020204" pitchFamily="34" charset="0"/>
                <a:cs typeface="Arial" panose="020B0604020202020204" pitchFamily="34" charset="0"/>
              </a:rPr>
              <a:t>Benefits</a:t>
            </a:r>
          </a:p>
          <a:p>
            <a:pPr algn="just">
              <a:buClr>
                <a:srgbClr val="00A1DE"/>
              </a:buClr>
              <a:defRPr/>
            </a:pPr>
            <a:endParaRPr lang="en-US" sz="1801" dirty="0">
              <a:solidFill>
                <a:prstClr val="black"/>
              </a:solidFill>
              <a:latin typeface="Arial" panose="020B0604020202020204" pitchFamily="34" charset="0"/>
              <a:cs typeface="Arial" panose="020B0604020202020204" pitchFamily="34" charset="0"/>
            </a:endParaRPr>
          </a:p>
          <a:p>
            <a:pPr marL="285753" indent="-285753" algn="just">
              <a:buClr>
                <a:srgbClr val="FFC0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Reduced Complexity – </a:t>
            </a:r>
            <a:r>
              <a:rPr lang="en-US" sz="1401" dirty="0">
                <a:solidFill>
                  <a:prstClr val="black"/>
                </a:solidFill>
                <a:latin typeface="Arial" panose="020B0604020202020204" pitchFamily="34" charset="0"/>
                <a:cs typeface="Arial" panose="020B0604020202020204" pitchFamily="34" charset="0"/>
              </a:rPr>
              <a:t>Customer can maintain focus on their core business with Avanti satellite experts managing all aspects of service delivery</a:t>
            </a:r>
          </a:p>
          <a:p>
            <a:pPr algn="just">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lgn="just">
              <a:buClr>
                <a:srgbClr val="FFC0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Cost Management – </a:t>
            </a:r>
            <a:r>
              <a:rPr lang="en-US" sz="1401" dirty="0">
                <a:solidFill>
                  <a:prstClr val="black"/>
                </a:solidFill>
                <a:latin typeface="Arial" panose="020B0604020202020204" pitchFamily="34" charset="0"/>
                <a:cs typeface="Arial" panose="020B0604020202020204" pitchFamily="34" charset="0"/>
              </a:rPr>
              <a:t>Managed Services reduce capital investment requirements and provide predictable costs over the contract duration</a:t>
            </a:r>
          </a:p>
          <a:p>
            <a:pPr algn="just">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lgn="just">
              <a:buClr>
                <a:srgbClr val="FFC0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Service Assurance – </a:t>
            </a:r>
            <a:r>
              <a:rPr lang="en-US" sz="1401" dirty="0">
                <a:solidFill>
                  <a:prstClr val="black"/>
                </a:solidFill>
                <a:latin typeface="Arial" panose="020B0604020202020204" pitchFamily="34" charset="0"/>
                <a:cs typeface="Arial" panose="020B0604020202020204" pitchFamily="34" charset="0"/>
              </a:rPr>
              <a:t>Avanti provides an end-to-end solution with pro-active SLA management </a:t>
            </a:r>
          </a:p>
          <a:p>
            <a:pPr algn="just">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lgn="just">
              <a:buClr>
                <a:srgbClr val="FFC0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Bespoke –  </a:t>
            </a:r>
            <a:r>
              <a:rPr lang="en-US" sz="1401" dirty="0">
                <a:solidFill>
                  <a:prstClr val="black"/>
                </a:solidFill>
                <a:latin typeface="Arial" panose="020B0604020202020204" pitchFamily="34" charset="0"/>
                <a:cs typeface="Arial" panose="020B0604020202020204" pitchFamily="34" charset="0"/>
              </a:rPr>
              <a:t>Solutions and services are tailored to ensure they are optimized to meet customer needs</a:t>
            </a:r>
          </a:p>
          <a:p>
            <a:pPr algn="just">
              <a:buClr>
                <a:srgbClr val="00A1DE"/>
              </a:buClr>
              <a:defRPr/>
            </a:pPr>
            <a:endParaRPr lang="en-US" sz="1401" dirty="0">
              <a:solidFill>
                <a:prstClr val="black"/>
              </a:solidFill>
              <a:latin typeface="Arial" panose="020B0604020202020204" pitchFamily="34" charset="0"/>
              <a:cs typeface="Arial" panose="020B0604020202020204" pitchFamily="34" charset="0"/>
            </a:endParaRPr>
          </a:p>
          <a:p>
            <a:pPr marL="285753" indent="-285753" algn="just">
              <a:buClr>
                <a:srgbClr val="FFC000"/>
              </a:buClr>
              <a:buFont typeface="Arial" panose="020B0604020202020204" pitchFamily="34" charset="0"/>
              <a:buChar char="●"/>
              <a:defRPr/>
            </a:pPr>
            <a:r>
              <a:rPr lang="en-US" sz="1401" b="1" dirty="0">
                <a:solidFill>
                  <a:prstClr val="black"/>
                </a:solidFill>
                <a:latin typeface="Arial" panose="020B0604020202020204" pitchFamily="34" charset="0"/>
                <a:cs typeface="Arial" panose="020B0604020202020204" pitchFamily="34" charset="0"/>
              </a:rPr>
              <a:t>Speed – </a:t>
            </a:r>
            <a:r>
              <a:rPr lang="en-US" sz="1401" dirty="0">
                <a:solidFill>
                  <a:prstClr val="black"/>
                </a:solidFill>
                <a:latin typeface="Arial" panose="020B0604020202020204" pitchFamily="34" charset="0"/>
                <a:cs typeface="Arial" panose="020B0604020202020204" pitchFamily="34" charset="0"/>
              </a:rPr>
              <a:t>Rapid deployments across Avanti’s footprint</a:t>
            </a:r>
          </a:p>
        </p:txBody>
      </p:sp>
      <p:sp>
        <p:nvSpPr>
          <p:cNvPr id="3" name="TextBox 2"/>
          <p:cNvSpPr txBox="1"/>
          <p:nvPr userDrawn="1"/>
        </p:nvSpPr>
        <p:spPr>
          <a:xfrm>
            <a:off x="807100" y="432995"/>
            <a:ext cx="7503780" cy="646331"/>
          </a:xfrm>
          <a:prstGeom prst="rect">
            <a:avLst/>
          </a:prstGeom>
          <a:noFill/>
        </p:spPr>
        <p:txBody>
          <a:bodyPr wrap="square" rtlCol="0">
            <a:spAutoFit/>
          </a:bodyPr>
          <a:lstStyle/>
          <a:p>
            <a:r>
              <a:rPr lang="en-GB" sz="3600" b="1" dirty="0">
                <a:solidFill>
                  <a:srgbClr val="FECB00"/>
                </a:solidFill>
                <a:latin typeface="Arial" charset="0"/>
                <a:ea typeface="Arial" charset="0"/>
                <a:cs typeface="Arial" charset="0"/>
              </a:rPr>
              <a:t>SERVE</a:t>
            </a:r>
          </a:p>
        </p:txBody>
      </p:sp>
      <p:cxnSp>
        <p:nvCxnSpPr>
          <p:cNvPr id="5" name="Straight Connector 4"/>
          <p:cNvCxnSpPr/>
          <p:nvPr userDrawn="1"/>
        </p:nvCxnSpPr>
        <p:spPr>
          <a:xfrm>
            <a:off x="890838" y="1164986"/>
            <a:ext cx="6942523"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9498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2.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5.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4113" y="5993749"/>
            <a:ext cx="674124" cy="648000"/>
          </a:xfrm>
          <a:prstGeom prst="rect">
            <a:avLst/>
          </a:prstGeom>
        </p:spPr>
      </p:pic>
      <p:sp>
        <p:nvSpPr>
          <p:cNvPr id="10" name="TextBox 9"/>
          <p:cNvSpPr txBox="1"/>
          <p:nvPr userDrawn="1"/>
        </p:nvSpPr>
        <p:spPr>
          <a:xfrm>
            <a:off x="6413501" y="6527578"/>
            <a:ext cx="5740400" cy="307905"/>
          </a:xfrm>
          <a:prstGeom prst="rect">
            <a:avLst/>
          </a:prstGeom>
          <a:noFill/>
        </p:spPr>
        <p:txBody>
          <a:bodyPr wrap="square" rtlCol="0">
            <a:spAutoFit/>
          </a:bodyPr>
          <a:lstStyle/>
          <a:p>
            <a:pPr algn="r"/>
            <a:fld id="{EC4EB61F-5863-E343-A3E7-CDB39C62F49A}" type="slidenum">
              <a:rPr lang="en-US" sz="1401" b="1" smtClean="0">
                <a:solidFill>
                  <a:prstClr val="black"/>
                </a:solidFill>
                <a:latin typeface="Arial" charset="0"/>
                <a:ea typeface="Arial" charset="0"/>
                <a:cs typeface="Arial" charset="0"/>
              </a:rPr>
              <a:pPr algn="r"/>
              <a:t>‹#›</a:t>
            </a:fld>
            <a:endParaRPr lang="en-US" sz="1401"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41286004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04111" y="5994820"/>
            <a:ext cx="681918" cy="655495"/>
          </a:xfrm>
          <a:prstGeom prst="rect">
            <a:avLst/>
          </a:prstGeom>
        </p:spPr>
      </p:pic>
      <p:sp>
        <p:nvSpPr>
          <p:cNvPr id="10" name="TextBox 9"/>
          <p:cNvSpPr txBox="1"/>
          <p:nvPr userDrawn="1"/>
        </p:nvSpPr>
        <p:spPr>
          <a:xfrm>
            <a:off x="6413501" y="6481278"/>
            <a:ext cx="5740400" cy="307905"/>
          </a:xfrm>
          <a:prstGeom prst="rect">
            <a:avLst/>
          </a:prstGeom>
          <a:noFill/>
        </p:spPr>
        <p:txBody>
          <a:bodyPr wrap="square" rtlCol="0">
            <a:spAutoFit/>
          </a:bodyPr>
          <a:lstStyle/>
          <a:p>
            <a:pPr algn="r"/>
            <a:fld id="{EC4EB61F-5863-E343-A3E7-CDB39C62F49A}" type="slidenum">
              <a:rPr lang="en-US" sz="1401" b="1" smtClean="0">
                <a:solidFill>
                  <a:schemeClr val="bg1"/>
                </a:solidFill>
                <a:latin typeface="Arial" charset="0"/>
                <a:ea typeface="Arial" charset="0"/>
                <a:cs typeface="Arial" charset="0"/>
              </a:rPr>
              <a:pPr algn="r"/>
              <a:t>‹#›</a:t>
            </a:fld>
            <a:endParaRPr lang="en-US" sz="1401"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75832416"/>
      </p:ext>
    </p:extLst>
  </p:cSld>
  <p:clrMap bg1="lt1" tx1="dk1" bg2="lt2" tx2="dk2" accent1="accent1" accent2="accent2" accent3="accent3" accent4="accent4" accent5="accent5" accent6="accent6" hlink="hlink" folHlink="folHlink"/>
  <p:sldLayoutIdLst>
    <p:sldLayoutId id="2147483692" r:id="rId1"/>
    <p:sldLayoutId id="2147483700" r:id="rId2"/>
    <p:sldLayoutId id="2147483694" r:id="rId3"/>
    <p:sldLayoutId id="2147483695" r:id="rId4"/>
    <p:sldLayoutId id="2147483696" r:id="rId5"/>
    <p:sldLayoutId id="2147483697" r:id="rId6"/>
    <p:sldLayoutId id="2147483708" r:id="rId7"/>
    <p:sldLayoutId id="2147483699" r:id="rId8"/>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649190" y="2219722"/>
            <a:ext cx="2332969" cy="2242566"/>
          </a:xfrm>
          <a:prstGeom prst="rect">
            <a:avLst/>
          </a:prstGeom>
        </p:spPr>
      </p:pic>
    </p:spTree>
    <p:extLst>
      <p:ext uri="{BB962C8B-B14F-4D97-AF65-F5344CB8AC3E}">
        <p14:creationId xmlns:p14="http://schemas.microsoft.com/office/powerpoint/2010/main" val="3196092508"/>
      </p:ext>
    </p:extLst>
  </p:cSld>
  <p:clrMap bg1="lt1" tx1="dk1" bg2="lt2" tx2="dk2" accent1="accent1" accent2="accent2" accent3="accent3" accent4="accent4" accent5="accent5" accent6="accent6" hlink="hlink" folHlink="folHlink"/>
  <p:sldLayoutIdLst>
    <p:sldLayoutId id="2147483687" r:id="rId1"/>
    <p:sldLayoutId id="2147483705" r:id="rId2"/>
    <p:sldLayoutId id="2147483701" r:id="rId3"/>
    <p:sldLayoutId id="2147483670" r:id="rId4"/>
    <p:sldLayoutId id="2147483704" r:id="rId5"/>
    <p:sldLayoutId id="2147483703" r:id="rId6"/>
    <p:sldLayoutId id="2147483706" r:id="rId7"/>
    <p:sldLayoutId id="2147483707" r:id="rId8"/>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04113" y="5993749"/>
            <a:ext cx="674124" cy="648000"/>
          </a:xfrm>
          <a:prstGeom prst="rect">
            <a:avLst/>
          </a:prstGeom>
        </p:spPr>
      </p:pic>
      <p:sp>
        <p:nvSpPr>
          <p:cNvPr id="10" name="TextBox 9"/>
          <p:cNvSpPr txBox="1"/>
          <p:nvPr userDrawn="1"/>
        </p:nvSpPr>
        <p:spPr>
          <a:xfrm>
            <a:off x="6413501" y="6527578"/>
            <a:ext cx="5740400" cy="307905"/>
          </a:xfrm>
          <a:prstGeom prst="rect">
            <a:avLst/>
          </a:prstGeom>
          <a:noFill/>
        </p:spPr>
        <p:txBody>
          <a:bodyPr wrap="square" rtlCol="0">
            <a:spAutoFit/>
          </a:bodyPr>
          <a:lstStyle/>
          <a:p>
            <a:pPr algn="r"/>
            <a:fld id="{EC4EB61F-5863-E343-A3E7-CDB39C62F49A}" type="slidenum">
              <a:rPr lang="en-US" sz="1401" b="1" smtClean="0">
                <a:solidFill>
                  <a:prstClr val="black"/>
                </a:solidFill>
                <a:latin typeface="Arial" charset="0"/>
                <a:ea typeface="Arial" charset="0"/>
                <a:cs typeface="Arial" charset="0"/>
              </a:rPr>
              <a:pPr algn="r"/>
              <a:t>‹#›</a:t>
            </a:fld>
            <a:endParaRPr lang="en-US" sz="1401"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822252297"/>
      </p:ext>
    </p:extLst>
  </p:cSld>
  <p:clrMap bg1="lt1" tx1="dk1" bg2="lt2" tx2="dk2" accent1="accent1" accent2="accent2" accent3="accent3" accent4="accent4" accent5="accent5" accent6="accent6" hlink="hlink" folHlink="folHlink"/>
  <p:sldLayoutIdLst>
    <p:sldLayoutId id="2147483752" r:id="rId1"/>
    <p:sldLayoutId id="2147483758" r:id="rId2"/>
    <p:sldLayoutId id="2147483751" r:id="rId3"/>
    <p:sldLayoutId id="2147483753" r:id="rId4"/>
    <p:sldLayoutId id="2147483754" r:id="rId5"/>
    <p:sldLayoutId id="2147483755" r:id="rId6"/>
    <p:sldLayoutId id="2147483756" r:id="rId7"/>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04113" y="5994820"/>
            <a:ext cx="681918" cy="655495"/>
          </a:xfrm>
          <a:prstGeom prst="rect">
            <a:avLst/>
          </a:prstGeom>
        </p:spPr>
      </p:pic>
      <p:sp>
        <p:nvSpPr>
          <p:cNvPr id="10" name="TextBox 9"/>
          <p:cNvSpPr txBox="1"/>
          <p:nvPr userDrawn="1"/>
        </p:nvSpPr>
        <p:spPr>
          <a:xfrm>
            <a:off x="6413501" y="6481278"/>
            <a:ext cx="5740400" cy="307905"/>
          </a:xfrm>
          <a:prstGeom prst="rect">
            <a:avLst/>
          </a:prstGeom>
          <a:noFill/>
        </p:spPr>
        <p:txBody>
          <a:bodyPr wrap="square" rtlCol="0">
            <a:spAutoFit/>
          </a:bodyPr>
          <a:lstStyle/>
          <a:p>
            <a:pPr algn="r"/>
            <a:fld id="{EC4EB61F-5863-E343-A3E7-CDB39C62F49A}" type="slidenum">
              <a:rPr lang="en-US" sz="1401" b="1" smtClean="0">
                <a:solidFill>
                  <a:schemeClr val="bg1"/>
                </a:solidFill>
                <a:latin typeface="Arial" charset="0"/>
                <a:ea typeface="Arial" charset="0"/>
                <a:cs typeface="Arial" charset="0"/>
              </a:rPr>
              <a:pPr algn="r"/>
              <a:t>‹#›</a:t>
            </a:fld>
            <a:endParaRPr lang="en-US" sz="1401"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03831902"/>
      </p:ext>
    </p:extLst>
  </p:cSld>
  <p:clrMap bg1="lt1" tx1="dk1" bg2="lt2" tx2="dk2" accent1="accent1" accent2="accent2" accent3="accent3" accent4="accent4" accent5="accent5" accent6="accent6" hlink="hlink" folHlink="folHlink"/>
  <p:sldLayoutIdLst>
    <p:sldLayoutId id="2147483656" r:id="rId1"/>
    <p:sldLayoutId id="2147483757" r:id="rId2"/>
    <p:sldLayoutId id="2147483737" r:id="rId3"/>
    <p:sldLayoutId id="2147483736" r:id="rId4"/>
    <p:sldLayoutId id="2147483735" r:id="rId5"/>
    <p:sldLayoutId id="2147483734" r:id="rId6"/>
    <p:sldLayoutId id="2147483733" r:id="rId7"/>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04113" y="5994820"/>
            <a:ext cx="681918" cy="655495"/>
          </a:xfrm>
          <a:prstGeom prst="rect">
            <a:avLst/>
          </a:prstGeom>
        </p:spPr>
      </p:pic>
      <p:sp>
        <p:nvSpPr>
          <p:cNvPr id="10" name="TextBox 9"/>
          <p:cNvSpPr txBox="1"/>
          <p:nvPr userDrawn="1"/>
        </p:nvSpPr>
        <p:spPr>
          <a:xfrm>
            <a:off x="6413501" y="6481278"/>
            <a:ext cx="5740400" cy="307905"/>
          </a:xfrm>
          <a:prstGeom prst="rect">
            <a:avLst/>
          </a:prstGeom>
          <a:noFill/>
        </p:spPr>
        <p:txBody>
          <a:bodyPr wrap="square" rtlCol="0">
            <a:spAutoFit/>
          </a:bodyPr>
          <a:lstStyle/>
          <a:p>
            <a:pPr algn="r"/>
            <a:fld id="{EC4EB61F-5863-E343-A3E7-CDB39C62F49A}" type="slidenum">
              <a:rPr lang="en-US" sz="1401" b="1" smtClean="0">
                <a:solidFill>
                  <a:schemeClr val="bg1"/>
                </a:solidFill>
                <a:latin typeface="Arial" charset="0"/>
                <a:ea typeface="Arial" charset="0"/>
                <a:cs typeface="Arial" charset="0"/>
              </a:rPr>
              <a:pPr algn="r"/>
              <a:t>‹#›</a:t>
            </a:fld>
            <a:endParaRPr lang="en-US" sz="1401"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90361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759" r:id="rId7"/>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connecting-rural-cornwall.co.uk/" TargetMode="External"/><Relationship Id="rId1" Type="http://schemas.openxmlformats.org/officeDocument/2006/relationships/slideLayout" Target="../slideLayouts/slideLayout31.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E58C7ED-41F7-7B45-9261-1571A614B5AA}"/>
              </a:ext>
            </a:extLst>
          </p:cNvPr>
          <p:cNvSpPr txBox="1"/>
          <p:nvPr/>
        </p:nvSpPr>
        <p:spPr>
          <a:xfrm>
            <a:off x="4364629" y="1947173"/>
            <a:ext cx="7088847" cy="1938992"/>
          </a:xfrm>
          <a:prstGeom prst="rect">
            <a:avLst/>
          </a:prstGeom>
          <a:noFill/>
        </p:spPr>
        <p:txBody>
          <a:bodyPr wrap="square" rtlCol="0" anchor="ctr">
            <a:spAutoFit/>
          </a:bodyPr>
          <a:lstStyle/>
          <a:p>
            <a:r>
              <a:rPr lang="en-GB" sz="6000" b="1" dirty="0">
                <a:solidFill>
                  <a:schemeClr val="bg1"/>
                </a:solidFill>
                <a:latin typeface="Arial" charset="0"/>
                <a:ea typeface="Arial" charset="0"/>
                <a:cs typeface="Arial" charset="0"/>
              </a:rPr>
              <a:t>BETTER </a:t>
            </a:r>
          </a:p>
          <a:p>
            <a:r>
              <a:rPr lang="en-GB" sz="6000" b="1" dirty="0">
                <a:solidFill>
                  <a:schemeClr val="bg1"/>
                </a:solidFill>
                <a:latin typeface="Arial" charset="0"/>
                <a:ea typeface="Arial" charset="0"/>
                <a:cs typeface="Arial" charset="0"/>
              </a:rPr>
              <a:t>CONNECTED</a:t>
            </a:r>
          </a:p>
        </p:txBody>
      </p:sp>
      <p:sp>
        <p:nvSpPr>
          <p:cNvPr id="4" name="TextBox 3">
            <a:extLst>
              <a:ext uri="{FF2B5EF4-FFF2-40B4-BE49-F238E27FC236}">
                <a16:creationId xmlns:a16="http://schemas.microsoft.com/office/drawing/2014/main" xmlns="" id="{A7E12499-BE60-0348-80AC-FD2D52E51745}"/>
              </a:ext>
            </a:extLst>
          </p:cNvPr>
          <p:cNvSpPr txBox="1"/>
          <p:nvPr/>
        </p:nvSpPr>
        <p:spPr>
          <a:xfrm>
            <a:off x="4364627" y="4016935"/>
            <a:ext cx="7088847" cy="954107"/>
          </a:xfrm>
          <a:prstGeom prst="rect">
            <a:avLst/>
          </a:prstGeom>
          <a:noFill/>
        </p:spPr>
        <p:txBody>
          <a:bodyPr wrap="square" rtlCol="0" anchor="ctr">
            <a:spAutoFit/>
          </a:bodyPr>
          <a:lstStyle/>
          <a:p>
            <a:r>
              <a:rPr lang="en-US" sz="2800" dirty="0">
                <a:solidFill>
                  <a:schemeClr val="bg1"/>
                </a:solidFill>
                <a:latin typeface="Arial" charset="0"/>
                <a:cs typeface="Arial" charset="0"/>
              </a:rPr>
              <a:t>THE BUSINESS IMPACT OF POOR </a:t>
            </a:r>
            <a:br>
              <a:rPr lang="en-US" sz="2800" dirty="0">
                <a:solidFill>
                  <a:schemeClr val="bg1"/>
                </a:solidFill>
                <a:latin typeface="Arial" charset="0"/>
                <a:cs typeface="Arial" charset="0"/>
              </a:rPr>
            </a:br>
            <a:r>
              <a:rPr lang="en-US" sz="2800" dirty="0">
                <a:solidFill>
                  <a:schemeClr val="bg1"/>
                </a:solidFill>
                <a:latin typeface="Arial" charset="0"/>
                <a:cs typeface="Arial" charset="0"/>
              </a:rPr>
              <a:t>BROADBAND IN RURAL CORNWALL</a:t>
            </a:r>
            <a:endParaRPr lang="en-GB" sz="2800" dirty="0">
              <a:solidFill>
                <a:schemeClr val="bg1"/>
              </a:solidFill>
              <a:latin typeface="Arial" charset="0"/>
              <a:cs typeface="Arial" charset="0"/>
            </a:endParaRPr>
          </a:p>
        </p:txBody>
      </p:sp>
    </p:spTree>
    <p:extLst>
      <p:ext uri="{BB962C8B-B14F-4D97-AF65-F5344CB8AC3E}">
        <p14:creationId xmlns:p14="http://schemas.microsoft.com/office/powerpoint/2010/main" val="71398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1788DC-1C73-D244-8AC8-719D6BE153B6}"/>
              </a:ext>
            </a:extLst>
          </p:cNvPr>
          <p:cNvSpPr txBox="1"/>
          <p:nvPr/>
        </p:nvSpPr>
        <p:spPr>
          <a:xfrm>
            <a:off x="623847" y="1214138"/>
            <a:ext cx="6796284" cy="4770665"/>
          </a:xfrm>
          <a:prstGeom prst="rect">
            <a:avLst/>
          </a:prstGeom>
          <a:noFill/>
        </p:spPr>
        <p:txBody>
          <a:bodyPr wrap="square" rtlCol="0">
            <a:spAutoFit/>
          </a:bodyPr>
          <a:lstStyle/>
          <a:p>
            <a:r>
              <a:rPr lang="en-GB" sz="2800" b="1" dirty="0">
                <a:latin typeface="Arial" charset="0"/>
                <a:ea typeface="Arial" charset="0"/>
                <a:cs typeface="Arial" charset="0"/>
              </a:rPr>
              <a:t>BUSINESSES ALREADY CONNECTED</a:t>
            </a:r>
          </a:p>
          <a:p>
            <a:endParaRPr lang="en-GB" sz="1801" dirty="0">
              <a:latin typeface="Arial" charset="0"/>
              <a:ea typeface="Arial" charset="0"/>
              <a:cs typeface="Arial" charset="0"/>
            </a:endParaRPr>
          </a:p>
          <a:p>
            <a:endParaRPr lang="en-US" sz="1600" b="1" dirty="0">
              <a:solidFill>
                <a:schemeClr val="accent3"/>
              </a:solidFill>
              <a:latin typeface="Arial" panose="020B0604020202020204" pitchFamily="34" charset="0"/>
              <a:cs typeface="Arial" panose="020B0604020202020204" pitchFamily="34" charset="0"/>
            </a:endParaRPr>
          </a:p>
          <a:p>
            <a:r>
              <a:rPr lang="en-GB" sz="1600" b="1" dirty="0">
                <a:solidFill>
                  <a:schemeClr val="accent3"/>
                </a:solidFill>
              </a:rPr>
              <a:t>THE SURF HOUSE ST IVES WAS ONE OF THE FIRST BUSINESSES TO TAKE ADVANTAGE OF AVANTI’S SATELLITE SUPERFAST BROADBAND SERVICES. THE SURF HOUSE SERVES AS THE CLUBHOUSE FOR “TASSY’S SURF RATS” AND IS HOME TO TASSY’S SURF SCHOOL AND A COMMUNITY EVENTS HUB.</a:t>
            </a:r>
          </a:p>
          <a:p>
            <a:r>
              <a:rPr lang="en-US" sz="1000" b="1"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r>
              <a:rPr lang="en-GB" sz="1400" i="1" dirty="0"/>
              <a:t>“The Surf House is effectively on an island so we can’t get close enough to the main cable network to get internet speeds that will open a basic webpage…and that’s where Avanti came in,” said </a:t>
            </a:r>
            <a:r>
              <a:rPr lang="en-GB" sz="1400" i="1" dirty="0" err="1"/>
              <a:t>Tassy</a:t>
            </a:r>
            <a:r>
              <a:rPr lang="en-GB" sz="1400" i="1" dirty="0"/>
              <a:t> Swallow. “The engineer came and got everything set up for us efficiently and with no issues. From the moment we connected we could access what we wanted in seconds, at high speeds. It is actually better than my connection at home!”</a:t>
            </a:r>
            <a:endParaRPr lang="en-GB" sz="1400" dirty="0"/>
          </a:p>
          <a:p>
            <a:r>
              <a:rPr lang="en-GB" sz="1400" i="1" dirty="0"/>
              <a:t> </a:t>
            </a:r>
            <a:endParaRPr lang="en-GB" sz="1400" dirty="0"/>
          </a:p>
          <a:p>
            <a:r>
              <a:rPr lang="en-GB" sz="1400" i="1" dirty="0"/>
              <a:t>“We can now film a lesson on the beach, come back to the Surf House to upload it, analyse it and immediately make changes and improvements. Beyond that, we can look to resources and people from around the world that we can then bring into the classroom through the internet. Going the other way, we have so much talent in this community that we will be able to share and export our offer to the world. We are not confined to the walls of this building now that we have this connection.”</a:t>
            </a:r>
            <a:endParaRPr lang="en-GB" sz="1400" dirty="0"/>
          </a:p>
        </p:txBody>
      </p:sp>
      <p:cxnSp>
        <p:nvCxnSpPr>
          <p:cNvPr id="3" name="Straight Connector 2">
            <a:extLst>
              <a:ext uri="{FF2B5EF4-FFF2-40B4-BE49-F238E27FC236}">
                <a16:creationId xmlns:a16="http://schemas.microsoft.com/office/drawing/2014/main" xmlns="" id="{5F0847EF-D9C5-5345-8650-680BF6E4503B}"/>
              </a:ext>
            </a:extLst>
          </p:cNvPr>
          <p:cNvCxnSpPr/>
          <p:nvPr/>
        </p:nvCxnSpPr>
        <p:spPr>
          <a:xfrm>
            <a:off x="700611" y="1875442"/>
            <a:ext cx="63461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E1F5BB06-D78D-B44F-A6C8-785AE3B69C3E}"/>
              </a:ext>
            </a:extLst>
          </p:cNvPr>
          <p:cNvCxnSpPr/>
          <p:nvPr/>
        </p:nvCxnSpPr>
        <p:spPr>
          <a:xfrm>
            <a:off x="700611" y="1982871"/>
            <a:ext cx="634613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A238FC3C-C887-C047-BA09-646F9749D6B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496895" y="0"/>
            <a:ext cx="4695106" cy="6858000"/>
          </a:xfrm>
          <a:prstGeom prst="rect">
            <a:avLst/>
          </a:prstGeom>
        </p:spPr>
      </p:pic>
    </p:spTree>
    <p:extLst>
      <p:ext uri="{BB962C8B-B14F-4D97-AF65-F5344CB8AC3E}">
        <p14:creationId xmlns:p14="http://schemas.microsoft.com/office/powerpoint/2010/main" val="156430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1788DC-1C73-D244-8AC8-719D6BE153B6}"/>
              </a:ext>
            </a:extLst>
          </p:cNvPr>
          <p:cNvSpPr txBox="1"/>
          <p:nvPr/>
        </p:nvSpPr>
        <p:spPr>
          <a:xfrm>
            <a:off x="5002787" y="603048"/>
            <a:ext cx="6796284" cy="5232330"/>
          </a:xfrm>
          <a:prstGeom prst="rect">
            <a:avLst/>
          </a:prstGeom>
          <a:noFill/>
        </p:spPr>
        <p:txBody>
          <a:bodyPr wrap="square" rtlCol="0">
            <a:spAutoFit/>
          </a:bodyPr>
          <a:lstStyle/>
          <a:p>
            <a:r>
              <a:rPr lang="en-US" sz="2800" b="1" dirty="0">
                <a:solidFill>
                  <a:prstClr val="black"/>
                </a:solidFill>
                <a:latin typeface="Arial" charset="0"/>
                <a:cs typeface="Arial" charset="0"/>
              </a:rPr>
              <a:t>AVANTI CONNECT SUPERFAST BROADBAND FROM £1 PER DAY</a:t>
            </a:r>
          </a:p>
          <a:p>
            <a:endParaRPr lang="en-US" sz="2800" b="1" dirty="0">
              <a:solidFill>
                <a:prstClr val="black"/>
              </a:solidFill>
              <a:latin typeface="Arial" charset="0"/>
              <a:ea typeface="Arial" charset="0"/>
              <a:cs typeface="Arial" charset="0"/>
            </a:endParaRPr>
          </a:p>
          <a:p>
            <a:endParaRPr lang="en-GB" sz="1801" dirty="0">
              <a:latin typeface="Arial" charset="0"/>
              <a:ea typeface="Arial" charset="0"/>
              <a:cs typeface="Arial" charset="0"/>
            </a:endParaRPr>
          </a:p>
          <a:p>
            <a:pPr marL="285750" indent="-285750">
              <a:buFont typeface="Arial" panose="020B0604020202020204" pitchFamily="34" charset="0"/>
              <a:buChar char="•"/>
            </a:pPr>
            <a:r>
              <a:rPr lang="en-GB" dirty="0"/>
              <a:t>Avanti Communications is a UK-based satellite operator</a:t>
            </a:r>
          </a:p>
          <a:p>
            <a:pPr marL="285750" indent="-285750">
              <a:buFont typeface="Arial" panose="020B0604020202020204" pitchFamily="34" charset="0"/>
              <a:buChar char="•"/>
            </a:pPr>
            <a:r>
              <a:rPr lang="en-GB" dirty="0"/>
              <a:t>Providing subsidised superfast connectivity to rural businesses across Cornwall and the Isles of Scilly</a:t>
            </a:r>
          </a:p>
          <a:p>
            <a:pPr marL="285750" indent="-285750">
              <a:buFont typeface="Arial" panose="020B0604020202020204" pitchFamily="34" charset="0"/>
              <a:buChar char="•"/>
            </a:pPr>
            <a:r>
              <a:rPr lang="en-GB" dirty="0"/>
              <a:t>Receive the fastest satellite broadband speeds in Europe - up to 40Mbps</a:t>
            </a:r>
          </a:p>
          <a:p>
            <a:pPr marL="285750" indent="-285750">
              <a:buFont typeface="Arial" panose="020B0604020202020204" pitchFamily="34" charset="0"/>
              <a:buChar char="•"/>
            </a:pPr>
            <a:r>
              <a:rPr lang="en-GB" dirty="0"/>
              <a:t>Monthly data packages to suit all business needs - from 25GB</a:t>
            </a:r>
          </a:p>
          <a:p>
            <a:pPr marL="285750" indent="-285750">
              <a:buFont typeface="Arial" panose="020B0604020202020204" pitchFamily="34" charset="0"/>
              <a:buChar char="•"/>
            </a:pPr>
            <a:r>
              <a:rPr lang="en-GB" dirty="0"/>
              <a:t>Fast and professional certified installation</a:t>
            </a:r>
          </a:p>
          <a:p>
            <a:pPr marL="285750" indent="-285750">
              <a:buFont typeface="Arial" panose="020B0604020202020204" pitchFamily="34" charset="0"/>
              <a:buChar char="•"/>
            </a:pPr>
            <a:r>
              <a:rPr lang="en-GB" dirty="0"/>
              <a:t>To check your eligibility for the scheme, please visit - </a:t>
            </a:r>
            <a:r>
              <a:rPr lang="en-GB" dirty="0">
                <a:hlinkClick r:id="rId2"/>
              </a:rPr>
              <a:t>www.connecting-rural-cornwall.co.uk</a:t>
            </a:r>
            <a:r>
              <a:rPr lang="en-GB" dirty="0"/>
              <a:t> or call Avanti in </a:t>
            </a:r>
            <a:r>
              <a:rPr lang="en-GB" dirty="0" err="1"/>
              <a:t>Goonhilly</a:t>
            </a:r>
            <a:r>
              <a:rPr lang="en-GB" dirty="0"/>
              <a:t> on 01326 331719. </a:t>
            </a:r>
          </a:p>
          <a:p>
            <a:pPr marL="285750" indent="-285750">
              <a:buFont typeface="Arial" panose="020B0604020202020204" pitchFamily="34" charset="0"/>
              <a:buChar char="•"/>
            </a:pPr>
            <a:r>
              <a:rPr lang="en-GB" dirty="0"/>
              <a:t>Contact Service Providers: </a:t>
            </a:r>
            <a:r>
              <a:rPr lang="en-GB" dirty="0" err="1"/>
              <a:t>Bigblu</a:t>
            </a:r>
            <a:r>
              <a:rPr lang="en-GB" dirty="0"/>
              <a:t>: 01869 722 870 / Bentley Walker: 0845 873 0266</a:t>
            </a:r>
          </a:p>
          <a:p>
            <a:endParaRPr lang="en-US" sz="1600" dirty="0">
              <a:latin typeface="Arial" charset="0"/>
              <a:cs typeface="Arial" charset="0"/>
            </a:endParaRPr>
          </a:p>
        </p:txBody>
      </p:sp>
      <p:cxnSp>
        <p:nvCxnSpPr>
          <p:cNvPr id="3" name="Straight Connector 2">
            <a:extLst>
              <a:ext uri="{FF2B5EF4-FFF2-40B4-BE49-F238E27FC236}">
                <a16:creationId xmlns:a16="http://schemas.microsoft.com/office/drawing/2014/main" xmlns="" id="{5F0847EF-D9C5-5345-8650-680BF6E4503B}"/>
              </a:ext>
            </a:extLst>
          </p:cNvPr>
          <p:cNvCxnSpPr/>
          <p:nvPr/>
        </p:nvCxnSpPr>
        <p:spPr>
          <a:xfrm>
            <a:off x="5002787" y="1519184"/>
            <a:ext cx="63461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E1F5BB06-D78D-B44F-A6C8-785AE3B69C3E}"/>
              </a:ext>
            </a:extLst>
          </p:cNvPr>
          <p:cNvCxnSpPr/>
          <p:nvPr/>
        </p:nvCxnSpPr>
        <p:spPr>
          <a:xfrm>
            <a:off x="5002787" y="1626613"/>
            <a:ext cx="634613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3E7A96F4-4C23-1643-8EFA-CEC4192C77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722471" cy="6858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0082" y="6102072"/>
            <a:ext cx="2597871" cy="627890"/>
          </a:xfrm>
          <a:prstGeom prst="rect">
            <a:avLst/>
          </a:prstGeom>
        </p:spPr>
      </p:pic>
    </p:spTree>
    <p:extLst>
      <p:ext uri="{BB962C8B-B14F-4D97-AF65-F5344CB8AC3E}">
        <p14:creationId xmlns:p14="http://schemas.microsoft.com/office/powerpoint/2010/main" val="41773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1191986" y="1071564"/>
            <a:ext cx="9740900" cy="4714875"/>
          </a:xfrm>
          <a:prstGeom prst="rect">
            <a:avLst/>
          </a:prstGeom>
        </p:spPr>
        <p:txBody>
          <a:bodyPr anchor="ctr">
            <a:normAutofit/>
          </a:bodyPr>
          <a:lstStyle/>
          <a:p>
            <a:pPr algn="ctr"/>
            <a:r>
              <a:rPr lang="en-GB" dirty="0">
                <a:solidFill>
                  <a:schemeClr val="bg1"/>
                </a:solidFill>
                <a:latin typeface="Arial" charset="0"/>
                <a:ea typeface="Arial" charset="0"/>
                <a:cs typeface="Arial" charset="0"/>
              </a:rPr>
              <a:t>GOING THE </a:t>
            </a:r>
            <a:r>
              <a:rPr lang="en-GB" u="sng" dirty="0">
                <a:solidFill>
                  <a:schemeClr val="bg1"/>
                </a:solidFill>
                <a:latin typeface="Arial" charset="0"/>
                <a:ea typeface="Arial" charset="0"/>
                <a:cs typeface="Arial" charset="0"/>
              </a:rPr>
              <a:t>EXTRA MILE</a:t>
            </a:r>
            <a:endParaRPr lang="en-GB"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5022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911" y="1810297"/>
            <a:ext cx="9654142" cy="4160113"/>
          </a:xfrm>
          <a:prstGeom prst="rect">
            <a:avLst/>
          </a:prstGeom>
          <a:noFill/>
        </p:spPr>
        <p:txBody>
          <a:bodyPr wrap="square" rtlCol="0">
            <a:spAutoFit/>
          </a:bodyPr>
          <a:lstStyle/>
          <a:p>
            <a:pPr defTabSz="685800">
              <a:lnSpc>
                <a:spcPct val="110000"/>
              </a:lnSpc>
              <a:spcBef>
                <a:spcPts val="750"/>
              </a:spcBef>
            </a:pPr>
            <a:r>
              <a:rPr lang="en-US" sz="1400" dirty="0"/>
              <a:t>Rural Cornish communities are losing out on increased business and employment opportunities due to a lack of access to superfast broadband. Research shows access to superfast broadband speeds of 24Mpbs plus can make a real difference to the bottom-line for existing businesses and boost job and business start-up numbers.</a:t>
            </a:r>
            <a:endParaRPr lang="en-GB" sz="1400" dirty="0"/>
          </a:p>
          <a:p>
            <a:pPr defTabSz="685800">
              <a:lnSpc>
                <a:spcPct val="110000"/>
              </a:lnSpc>
              <a:spcBef>
                <a:spcPts val="750"/>
              </a:spcBef>
            </a:pPr>
            <a:r>
              <a:rPr lang="en-US" sz="1400" dirty="0"/>
              <a:t>6,500 rural Cornish businesses are unable to access superfast broadband, which is keeping them stuck in the economic slow lane. These restraints hurt businesses as the region continues to adopt a digital lifestyle. Online sales alone rose to a record £67 billion in the UK last year. 75% of consumers conduct online research before making a purchase. The untapped power of local searches is also being recognised, particularly for small businesses. For example, 18% of local online searches lead to a sale within 24 hours.</a:t>
            </a:r>
          </a:p>
          <a:p>
            <a:pPr defTabSz="685800">
              <a:lnSpc>
                <a:spcPct val="110000"/>
              </a:lnSpc>
              <a:spcBef>
                <a:spcPts val="750"/>
              </a:spcBef>
            </a:pPr>
            <a:r>
              <a:rPr lang="en-US" sz="1400" dirty="0"/>
              <a:t>These Cornish communities have been underserved and are missing out on being able to grow their businesses. They have not been able to get access to some of the most basic communications. However, Avanti are now enabling these businesses and entrepreneurs to have access to our superfast satellite broadband service no matter where they are located.</a:t>
            </a:r>
            <a:endParaRPr lang="en-GB" sz="1400" dirty="0"/>
          </a:p>
          <a:p>
            <a:pPr defTabSz="685800">
              <a:lnSpc>
                <a:spcPct val="110000"/>
              </a:lnSpc>
              <a:spcBef>
                <a:spcPts val="750"/>
              </a:spcBef>
            </a:pPr>
            <a:r>
              <a:rPr lang="en-US" sz="1400" dirty="0"/>
              <a:t>From less than £1 per day, businesses of all sizes and new start-ups can have access to a superfast satellite broadband service with download speeds of up 40Mbps to meet their needs.</a:t>
            </a:r>
            <a:endParaRPr lang="en-GB" sz="1400" dirty="0"/>
          </a:p>
          <a:p>
            <a:pPr defTabSz="685800">
              <a:lnSpc>
                <a:spcPct val="110000"/>
              </a:lnSpc>
              <a:spcBef>
                <a:spcPts val="750"/>
              </a:spcBef>
            </a:pPr>
            <a:r>
              <a:rPr lang="en-US" sz="1400" dirty="0"/>
              <a:t>Cornwall will be better connected and I encourage all businesses and budding entrepreneurs to read the evidence and make the decision to move to superfast broadband, using satellite, today.</a:t>
            </a:r>
            <a:endParaRPr lang="en-GB" sz="1400" dirty="0"/>
          </a:p>
          <a:p>
            <a:pPr algn="r" defTabSz="685800">
              <a:lnSpc>
                <a:spcPct val="110000"/>
              </a:lnSpc>
              <a:spcBef>
                <a:spcPts val="750"/>
              </a:spcBef>
            </a:pPr>
            <a:r>
              <a:rPr lang="en-US" sz="1400" dirty="0"/>
              <a:t>Belinda </a:t>
            </a:r>
            <a:r>
              <a:rPr lang="en-US" sz="1400" dirty="0" err="1"/>
              <a:t>Silous</a:t>
            </a:r>
            <a:r>
              <a:rPr lang="en-US" sz="1400" dirty="0"/>
              <a:t>, Chief Sales Officer, Avanti Communications</a:t>
            </a:r>
            <a:endParaRPr lang="en-GB" sz="1400" dirty="0"/>
          </a:p>
        </p:txBody>
      </p:sp>
      <p:sp>
        <p:nvSpPr>
          <p:cNvPr id="7" name="TextBox 6"/>
          <p:cNvSpPr txBox="1"/>
          <p:nvPr/>
        </p:nvSpPr>
        <p:spPr>
          <a:xfrm>
            <a:off x="788911" y="967613"/>
            <a:ext cx="9852180" cy="646331"/>
          </a:xfrm>
          <a:prstGeom prst="rect">
            <a:avLst/>
          </a:prstGeom>
          <a:noFill/>
        </p:spPr>
        <p:txBody>
          <a:bodyPr wrap="square" rtlCol="0">
            <a:spAutoFit/>
          </a:bodyPr>
          <a:lstStyle/>
          <a:p>
            <a:r>
              <a:rPr lang="en-GB" sz="3600" b="1" i="1" dirty="0">
                <a:latin typeface="Arial" charset="0"/>
                <a:ea typeface="Arial" charset="0"/>
                <a:cs typeface="Arial" charset="0"/>
              </a:rPr>
              <a:t>FOREWORD</a:t>
            </a:r>
          </a:p>
        </p:txBody>
      </p:sp>
      <p:cxnSp>
        <p:nvCxnSpPr>
          <p:cNvPr id="9" name="Straight Connector 8"/>
          <p:cNvCxnSpPr/>
          <p:nvPr/>
        </p:nvCxnSpPr>
        <p:spPr>
          <a:xfrm>
            <a:off x="890839" y="1778461"/>
            <a:ext cx="9552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931255"/>
            <a:ext cx="12192000" cy="1631472"/>
          </a:xfrm>
          <a:prstGeom prst="rect">
            <a:avLst/>
          </a:prstGeom>
          <a:noFill/>
        </p:spPr>
        <p:txBody>
          <a:bodyPr wrap="square" rtlCol="0">
            <a:spAutoFit/>
          </a:bodyPr>
          <a:lstStyle/>
          <a:p>
            <a:pPr algn="ctr"/>
            <a:r>
              <a:rPr lang="en-US" sz="5001" b="1" dirty="0">
                <a:solidFill>
                  <a:schemeClr val="bg1"/>
                </a:solidFill>
                <a:latin typeface="Arial" charset="0"/>
                <a:ea typeface="Arial" charset="0"/>
                <a:cs typeface="Arial" charset="0"/>
              </a:rPr>
              <a:t>FROM LESS THAN </a:t>
            </a:r>
          </a:p>
          <a:p>
            <a:pPr algn="ctr"/>
            <a:r>
              <a:rPr lang="en-US" sz="5001" b="1" dirty="0">
                <a:solidFill>
                  <a:schemeClr val="bg1"/>
                </a:solidFill>
                <a:latin typeface="Arial" charset="0"/>
                <a:ea typeface="Arial" charset="0"/>
                <a:cs typeface="Arial" charset="0"/>
              </a:rPr>
              <a:t>£1 PER DAY</a:t>
            </a:r>
          </a:p>
        </p:txBody>
      </p:sp>
      <p:sp>
        <p:nvSpPr>
          <p:cNvPr id="4" name="Rectangle 3">
            <a:extLst>
              <a:ext uri="{FF2B5EF4-FFF2-40B4-BE49-F238E27FC236}">
                <a16:creationId xmlns:a16="http://schemas.microsoft.com/office/drawing/2014/main" xmlns="" id="{73199226-5BCD-DD45-971C-B2087A051297}"/>
              </a:ext>
            </a:extLst>
          </p:cNvPr>
          <p:cNvSpPr/>
          <p:nvPr/>
        </p:nvSpPr>
        <p:spPr>
          <a:xfrm>
            <a:off x="3838523" y="2561923"/>
            <a:ext cx="45149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SUPERFAST SATELLITE BROADBAND </a:t>
            </a:r>
            <a:endParaRPr lang="en-GB" dirty="0"/>
          </a:p>
        </p:txBody>
      </p:sp>
    </p:spTree>
    <p:extLst>
      <p:ext uri="{BB962C8B-B14F-4D97-AF65-F5344CB8AC3E}">
        <p14:creationId xmlns:p14="http://schemas.microsoft.com/office/powerpoint/2010/main" val="332291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6965" y="1183826"/>
            <a:ext cx="5475912" cy="5263236"/>
          </a:xfrm>
          <a:prstGeom prst="rect">
            <a:avLst/>
          </a:prstGeom>
          <a:noFill/>
        </p:spPr>
        <p:txBody>
          <a:bodyPr wrap="square" rtlCol="0">
            <a:spAutoFit/>
          </a:bodyPr>
          <a:lstStyle/>
          <a:p>
            <a:r>
              <a:rPr lang="en-GB" sz="2800" b="1" dirty="0">
                <a:solidFill>
                  <a:schemeClr val="bg1"/>
                </a:solidFill>
                <a:latin typeface="Arial" charset="0"/>
                <a:ea typeface="Arial" charset="0"/>
                <a:cs typeface="Arial" charset="0"/>
              </a:rPr>
              <a:t>THE EVIDENCE</a:t>
            </a:r>
          </a:p>
          <a:p>
            <a:endParaRPr lang="en-GB" sz="1801" dirty="0">
              <a:solidFill>
                <a:schemeClr val="bg1"/>
              </a:solidFill>
              <a:latin typeface="Arial" charset="0"/>
              <a:ea typeface="Arial" charset="0"/>
              <a:cs typeface="Arial" charset="0"/>
            </a:endParaRPr>
          </a:p>
          <a:p>
            <a:endParaRPr lang="en-GB" sz="1801" dirty="0">
              <a:solidFill>
                <a:schemeClr val="bg1"/>
              </a:solidFill>
              <a:latin typeface="Arial" charset="0"/>
              <a:ea typeface="Arial" charset="0"/>
              <a:cs typeface="Arial" charset="0"/>
            </a:endParaRPr>
          </a:p>
          <a:p>
            <a:r>
              <a:rPr lang="en-US" dirty="0">
                <a:solidFill>
                  <a:schemeClr val="bg1"/>
                </a:solidFill>
                <a:latin typeface="Arial" charset="0"/>
                <a:cs typeface="Arial" charset="0"/>
              </a:rPr>
              <a:t>Cornwall has been one of the most closely studied communities in the UK on the impact of superfast broadband on economic prosperity. </a:t>
            </a:r>
          </a:p>
          <a:p>
            <a:endParaRPr lang="en-US" dirty="0">
              <a:solidFill>
                <a:schemeClr val="bg1"/>
              </a:solidFill>
              <a:latin typeface="Arial" charset="0"/>
              <a:cs typeface="Arial" charset="0"/>
            </a:endParaRPr>
          </a:p>
          <a:p>
            <a:r>
              <a:rPr lang="en-US" dirty="0">
                <a:solidFill>
                  <a:schemeClr val="bg1"/>
                </a:solidFill>
                <a:latin typeface="Arial" charset="0"/>
                <a:cs typeface="Arial" charset="0"/>
              </a:rPr>
              <a:t>The economic benefits to those businesses and homes receiving superfast broadband through the roll-out of </a:t>
            </a:r>
            <a:r>
              <a:rPr lang="en-US" dirty="0" err="1">
                <a:solidFill>
                  <a:schemeClr val="bg1"/>
                </a:solidFill>
                <a:latin typeface="Arial" charset="0"/>
                <a:cs typeface="Arial" charset="0"/>
              </a:rPr>
              <a:t>fibre</a:t>
            </a:r>
            <a:r>
              <a:rPr lang="en-US" dirty="0">
                <a:solidFill>
                  <a:schemeClr val="bg1"/>
                </a:solidFill>
                <a:latin typeface="Arial" charset="0"/>
                <a:cs typeface="Arial" charset="0"/>
              </a:rPr>
              <a:t> have been extensively researched.* </a:t>
            </a:r>
          </a:p>
          <a:p>
            <a:endParaRPr lang="en-US" dirty="0">
              <a:solidFill>
                <a:schemeClr val="bg1"/>
              </a:solidFill>
              <a:latin typeface="Arial" charset="0"/>
              <a:cs typeface="Arial" charset="0"/>
            </a:endParaRPr>
          </a:p>
          <a:p>
            <a:r>
              <a:rPr lang="en-US" dirty="0">
                <a:solidFill>
                  <a:schemeClr val="bg1"/>
                </a:solidFill>
                <a:latin typeface="Arial" charset="0"/>
                <a:cs typeface="Arial" charset="0"/>
              </a:rPr>
              <a:t>Extrapolating from this research, the benefits being missed out on by businesses and communities in the unserved areas can be calculated.</a:t>
            </a:r>
          </a:p>
          <a:p>
            <a:endParaRPr lang="en-US" sz="1600" dirty="0">
              <a:solidFill>
                <a:schemeClr val="bg1"/>
              </a:solidFill>
              <a:latin typeface="Arial" charset="0"/>
              <a:cs typeface="Arial" charset="0"/>
            </a:endParaRPr>
          </a:p>
          <a:p>
            <a:endParaRPr lang="en-US" sz="1600" dirty="0">
              <a:solidFill>
                <a:schemeClr val="bg1"/>
              </a:solidFill>
              <a:latin typeface="Arial" charset="0"/>
              <a:cs typeface="Arial" charset="0"/>
            </a:endParaRPr>
          </a:p>
          <a:p>
            <a:r>
              <a:rPr lang="en-US" sz="1200" dirty="0">
                <a:solidFill>
                  <a:schemeClr val="bg1"/>
                </a:solidFill>
                <a:latin typeface="Arial" charset="0"/>
                <a:cs typeface="Arial" charset="0"/>
              </a:rPr>
              <a:t>*</a:t>
            </a:r>
            <a:r>
              <a:rPr lang="en-GB" sz="1400" dirty="0">
                <a:solidFill>
                  <a:schemeClr val="bg1"/>
                </a:solidFill>
              </a:rPr>
              <a:t>Findings extrapolated from data in the Superfast Cornwall report, carried out by PFA Research, on behalf of the Cornwall Development Company.</a:t>
            </a:r>
            <a:endParaRPr lang="en-GB" sz="1200" dirty="0">
              <a:solidFill>
                <a:schemeClr val="bg1"/>
              </a:solidFill>
              <a:latin typeface="Arial" charset="0"/>
              <a:cs typeface="Arial" charset="0"/>
            </a:endParaRPr>
          </a:p>
        </p:txBody>
      </p:sp>
      <p:cxnSp>
        <p:nvCxnSpPr>
          <p:cNvPr id="6" name="Straight Connector 5"/>
          <p:cNvCxnSpPr/>
          <p:nvPr/>
        </p:nvCxnSpPr>
        <p:spPr>
          <a:xfrm>
            <a:off x="938894" y="1845130"/>
            <a:ext cx="4767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9BF0A023-7322-0948-B670-8B200D7299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31032" y="0"/>
            <a:ext cx="5360968" cy="6858000"/>
          </a:xfrm>
          <a:prstGeom prst="rect">
            <a:avLst/>
          </a:prstGeom>
        </p:spPr>
      </p:pic>
    </p:spTree>
    <p:extLst>
      <p:ext uri="{BB962C8B-B14F-4D97-AF65-F5344CB8AC3E}">
        <p14:creationId xmlns:p14="http://schemas.microsoft.com/office/powerpoint/2010/main" val="111374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E8BC5F6-A461-BA4F-AFBF-903D1AE37B12}"/>
              </a:ext>
            </a:extLst>
          </p:cNvPr>
          <p:cNvGrpSpPr/>
          <p:nvPr/>
        </p:nvGrpSpPr>
        <p:grpSpPr>
          <a:xfrm>
            <a:off x="8948844" y="1214138"/>
            <a:ext cx="2796258" cy="4196374"/>
            <a:chOff x="8948844" y="1812903"/>
            <a:chExt cx="2796258" cy="4196374"/>
          </a:xfrm>
        </p:grpSpPr>
        <p:grpSp>
          <p:nvGrpSpPr>
            <p:cNvPr id="5" name="Group 4">
              <a:extLst>
                <a:ext uri="{FF2B5EF4-FFF2-40B4-BE49-F238E27FC236}">
                  <a16:creationId xmlns:a16="http://schemas.microsoft.com/office/drawing/2014/main" xmlns="" id="{BCA78DB8-5757-FE42-B950-8FE61BB73D8C}"/>
                </a:ext>
              </a:extLst>
            </p:cNvPr>
            <p:cNvGrpSpPr/>
            <p:nvPr/>
          </p:nvGrpSpPr>
          <p:grpSpPr>
            <a:xfrm>
              <a:off x="8948844" y="1812903"/>
              <a:ext cx="2796256" cy="1078816"/>
              <a:chOff x="951267" y="1556795"/>
              <a:chExt cx="2796256" cy="1078816"/>
            </a:xfrm>
          </p:grpSpPr>
          <p:sp>
            <p:nvSpPr>
              <p:cNvPr id="12" name="TextBox 11">
                <a:extLst>
                  <a:ext uri="{FF2B5EF4-FFF2-40B4-BE49-F238E27FC236}">
                    <a16:creationId xmlns:a16="http://schemas.microsoft.com/office/drawing/2014/main" xmlns="" id="{65EDA650-0860-A245-9C54-A8C4DD52C616}"/>
                  </a:ext>
                </a:extLst>
              </p:cNvPr>
              <p:cNvSpPr txBox="1"/>
              <p:nvPr/>
            </p:nvSpPr>
            <p:spPr>
              <a:xfrm>
                <a:off x="957690" y="2297057"/>
                <a:ext cx="2789833" cy="338554"/>
              </a:xfrm>
              <a:prstGeom prst="rect">
                <a:avLst/>
              </a:prstGeom>
              <a:noFill/>
            </p:spPr>
            <p:txBody>
              <a:bodyPr wrap="square" rtlCol="0">
                <a:spAutoFit/>
              </a:bodyPr>
              <a:lstStyle/>
              <a:p>
                <a:r>
                  <a:rPr lang="en-US" sz="1600" b="1" dirty="0">
                    <a:solidFill>
                      <a:schemeClr val="bg1"/>
                    </a:solidFill>
                    <a:latin typeface="Arial" charset="0"/>
                    <a:ea typeface="Arial" charset="0"/>
                    <a:cs typeface="Arial" charset="0"/>
                  </a:rPr>
                  <a:t>BUSINESSES</a:t>
                </a:r>
              </a:p>
            </p:txBody>
          </p:sp>
          <p:cxnSp>
            <p:nvCxnSpPr>
              <p:cNvPr id="17" name="Straight Connector 16">
                <a:extLst>
                  <a:ext uri="{FF2B5EF4-FFF2-40B4-BE49-F238E27FC236}">
                    <a16:creationId xmlns:a16="http://schemas.microsoft.com/office/drawing/2014/main" xmlns="" id="{865133D5-87FD-8E4A-968C-D0264B8D81CC}"/>
                  </a:ext>
                </a:extLst>
              </p:cNvPr>
              <p:cNvCxnSpPr/>
              <p:nvPr/>
            </p:nvCxnSpPr>
            <p:spPr>
              <a:xfrm>
                <a:off x="1044736" y="2210173"/>
                <a:ext cx="23605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8948CA44-9DB7-764B-93B7-29B9C45BB664}"/>
                  </a:ext>
                </a:extLst>
              </p:cNvPr>
              <p:cNvSpPr txBox="1"/>
              <p:nvPr/>
            </p:nvSpPr>
            <p:spPr>
              <a:xfrm>
                <a:off x="951267" y="1556795"/>
                <a:ext cx="2613736" cy="646331"/>
              </a:xfrm>
              <a:prstGeom prst="rect">
                <a:avLst/>
              </a:prstGeom>
              <a:noFill/>
            </p:spPr>
            <p:txBody>
              <a:bodyPr wrap="square" rtlCol="0">
                <a:spAutoFit/>
              </a:bodyPr>
              <a:lstStyle/>
              <a:p>
                <a:r>
                  <a:rPr lang="en-GB" sz="3600" b="1" dirty="0">
                    <a:solidFill>
                      <a:schemeClr val="bg1"/>
                    </a:solidFill>
                    <a:latin typeface="Arial" charset="0"/>
                    <a:ea typeface="Arial" charset="0"/>
                    <a:cs typeface="Arial" charset="0"/>
                  </a:rPr>
                  <a:t>6,500</a:t>
                </a:r>
              </a:p>
            </p:txBody>
          </p:sp>
        </p:grpSp>
        <p:grpSp>
          <p:nvGrpSpPr>
            <p:cNvPr id="4" name="Group 3">
              <a:extLst>
                <a:ext uri="{FF2B5EF4-FFF2-40B4-BE49-F238E27FC236}">
                  <a16:creationId xmlns:a16="http://schemas.microsoft.com/office/drawing/2014/main" xmlns="" id="{E16C15FA-D218-7F4B-8A5B-A4AB8B79B07C}"/>
                </a:ext>
              </a:extLst>
            </p:cNvPr>
            <p:cNvGrpSpPr/>
            <p:nvPr/>
          </p:nvGrpSpPr>
          <p:grpSpPr>
            <a:xfrm>
              <a:off x="8948844" y="3357391"/>
              <a:ext cx="2796258" cy="1078817"/>
              <a:chOff x="4295800" y="1556795"/>
              <a:chExt cx="2796258" cy="1078817"/>
            </a:xfrm>
          </p:grpSpPr>
          <p:sp>
            <p:nvSpPr>
              <p:cNvPr id="21" name="TextBox 20">
                <a:extLst>
                  <a:ext uri="{FF2B5EF4-FFF2-40B4-BE49-F238E27FC236}">
                    <a16:creationId xmlns:a16="http://schemas.microsoft.com/office/drawing/2014/main" xmlns="" id="{41ECD252-659B-8446-BB23-3429380F6D17}"/>
                  </a:ext>
                </a:extLst>
              </p:cNvPr>
              <p:cNvSpPr txBox="1"/>
              <p:nvPr/>
            </p:nvSpPr>
            <p:spPr>
              <a:xfrm>
                <a:off x="4302225" y="2297058"/>
                <a:ext cx="2789833" cy="338554"/>
              </a:xfrm>
              <a:prstGeom prst="rect">
                <a:avLst/>
              </a:prstGeom>
              <a:noFill/>
            </p:spPr>
            <p:txBody>
              <a:bodyPr wrap="square" rtlCol="0">
                <a:spAutoFit/>
              </a:bodyPr>
              <a:lstStyle/>
              <a:p>
                <a:r>
                  <a:rPr lang="en-US" sz="1600" b="1" dirty="0">
                    <a:solidFill>
                      <a:schemeClr val="bg1"/>
                    </a:solidFill>
                    <a:latin typeface="Arial" charset="0"/>
                    <a:ea typeface="Arial" charset="0"/>
                    <a:cs typeface="Arial" charset="0"/>
                  </a:rPr>
                  <a:t>CONNECTED</a:t>
                </a:r>
              </a:p>
            </p:txBody>
          </p:sp>
          <p:cxnSp>
            <p:nvCxnSpPr>
              <p:cNvPr id="23" name="Straight Connector 22">
                <a:extLst>
                  <a:ext uri="{FF2B5EF4-FFF2-40B4-BE49-F238E27FC236}">
                    <a16:creationId xmlns:a16="http://schemas.microsoft.com/office/drawing/2014/main" xmlns="" id="{1B1C567D-9D43-2645-AED4-6C654328492D}"/>
                  </a:ext>
                </a:extLst>
              </p:cNvPr>
              <p:cNvCxnSpPr/>
              <p:nvPr/>
            </p:nvCxnSpPr>
            <p:spPr>
              <a:xfrm>
                <a:off x="4389271" y="2210173"/>
                <a:ext cx="23605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45131F4-42BE-7C44-8C52-F3AF56242B36}"/>
                  </a:ext>
                </a:extLst>
              </p:cNvPr>
              <p:cNvSpPr txBox="1"/>
              <p:nvPr/>
            </p:nvSpPr>
            <p:spPr>
              <a:xfrm>
                <a:off x="4295800" y="1556795"/>
                <a:ext cx="2649010" cy="584775"/>
              </a:xfrm>
              <a:prstGeom prst="rect">
                <a:avLst/>
              </a:prstGeom>
              <a:noFill/>
            </p:spPr>
            <p:txBody>
              <a:bodyPr wrap="square" rtlCol="0">
                <a:spAutoFit/>
              </a:bodyPr>
              <a:lstStyle/>
              <a:p>
                <a:r>
                  <a:rPr lang="en-GB" sz="3200" b="1" dirty="0">
                    <a:solidFill>
                      <a:schemeClr val="bg1"/>
                    </a:solidFill>
                    <a:latin typeface="Arial" charset="0"/>
                    <a:ea typeface="Arial" charset="0"/>
                    <a:cs typeface="Arial" charset="0"/>
                  </a:rPr>
                  <a:t>12 MONTHS</a:t>
                </a:r>
              </a:p>
            </p:txBody>
          </p:sp>
        </p:grpSp>
        <p:grpSp>
          <p:nvGrpSpPr>
            <p:cNvPr id="3" name="Group 2">
              <a:extLst>
                <a:ext uri="{FF2B5EF4-FFF2-40B4-BE49-F238E27FC236}">
                  <a16:creationId xmlns:a16="http://schemas.microsoft.com/office/drawing/2014/main" xmlns="" id="{59FB4C15-DCE3-6049-A322-2025F181FE30}"/>
                </a:ext>
              </a:extLst>
            </p:cNvPr>
            <p:cNvGrpSpPr/>
            <p:nvPr/>
          </p:nvGrpSpPr>
          <p:grpSpPr>
            <a:xfrm>
              <a:off x="8948844" y="4901879"/>
              <a:ext cx="2796257" cy="1107398"/>
              <a:chOff x="7386263" y="1556795"/>
              <a:chExt cx="2796257" cy="1107398"/>
            </a:xfrm>
          </p:grpSpPr>
          <p:sp>
            <p:nvSpPr>
              <p:cNvPr id="25" name="TextBox 24">
                <a:extLst>
                  <a:ext uri="{FF2B5EF4-FFF2-40B4-BE49-F238E27FC236}">
                    <a16:creationId xmlns:a16="http://schemas.microsoft.com/office/drawing/2014/main" xmlns="" id="{B122812F-F774-F744-B30D-6B8AF1DC1874}"/>
                  </a:ext>
                </a:extLst>
              </p:cNvPr>
              <p:cNvSpPr txBox="1"/>
              <p:nvPr/>
            </p:nvSpPr>
            <p:spPr>
              <a:xfrm>
                <a:off x="7392687" y="2325639"/>
                <a:ext cx="2789833" cy="338554"/>
              </a:xfrm>
              <a:prstGeom prst="rect">
                <a:avLst/>
              </a:prstGeom>
              <a:noFill/>
            </p:spPr>
            <p:txBody>
              <a:bodyPr wrap="square" rtlCol="0">
                <a:spAutoFit/>
              </a:bodyPr>
              <a:lstStyle/>
              <a:p>
                <a:r>
                  <a:rPr lang="en-US" sz="1600" b="1" dirty="0">
                    <a:solidFill>
                      <a:schemeClr val="bg1"/>
                    </a:solidFill>
                    <a:latin typeface="Arial" charset="0"/>
                    <a:ea typeface="Arial" charset="0"/>
                    <a:cs typeface="Arial" charset="0"/>
                  </a:rPr>
                  <a:t>NEW JOBS CREATED </a:t>
                </a:r>
              </a:p>
            </p:txBody>
          </p:sp>
          <p:sp>
            <p:nvSpPr>
              <p:cNvPr id="28" name="TextBox 27">
                <a:extLst>
                  <a:ext uri="{FF2B5EF4-FFF2-40B4-BE49-F238E27FC236}">
                    <a16:creationId xmlns:a16="http://schemas.microsoft.com/office/drawing/2014/main" xmlns="" id="{38C42681-EB1C-7345-ADD0-0E4075EBED5B}"/>
                  </a:ext>
                </a:extLst>
              </p:cNvPr>
              <p:cNvSpPr txBox="1"/>
              <p:nvPr/>
            </p:nvSpPr>
            <p:spPr>
              <a:xfrm>
                <a:off x="7386263" y="1556795"/>
                <a:ext cx="2454035" cy="584775"/>
              </a:xfrm>
              <a:prstGeom prst="rect">
                <a:avLst/>
              </a:prstGeom>
              <a:noFill/>
            </p:spPr>
            <p:txBody>
              <a:bodyPr wrap="square" rtlCol="0">
                <a:spAutoFit/>
              </a:bodyPr>
              <a:lstStyle/>
              <a:p>
                <a:r>
                  <a:rPr lang="en-GB" sz="3200" b="1" dirty="0">
                    <a:solidFill>
                      <a:schemeClr val="bg1"/>
                    </a:solidFill>
                    <a:latin typeface="Arial" charset="0"/>
                    <a:ea typeface="Arial" charset="0"/>
                    <a:cs typeface="Arial" charset="0"/>
                  </a:rPr>
                  <a:t>520 – 1,170</a:t>
                </a:r>
              </a:p>
            </p:txBody>
          </p:sp>
          <p:cxnSp>
            <p:nvCxnSpPr>
              <p:cNvPr id="29" name="Straight Connector 28">
                <a:extLst>
                  <a:ext uri="{FF2B5EF4-FFF2-40B4-BE49-F238E27FC236}">
                    <a16:creationId xmlns:a16="http://schemas.microsoft.com/office/drawing/2014/main" xmlns="" id="{7BF97D9E-BC22-FD4A-9B24-E48FE8B5AB26}"/>
                  </a:ext>
                </a:extLst>
              </p:cNvPr>
              <p:cNvCxnSpPr/>
              <p:nvPr/>
            </p:nvCxnSpPr>
            <p:spPr>
              <a:xfrm>
                <a:off x="7479733" y="2210173"/>
                <a:ext cx="23605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xmlns="" id="{45F1F5C2-DFFB-EA4F-B150-FBAE2AEA572E}"/>
              </a:ext>
            </a:extLst>
          </p:cNvPr>
          <p:cNvSpPr txBox="1"/>
          <p:nvPr/>
        </p:nvSpPr>
        <p:spPr>
          <a:xfrm>
            <a:off x="623848" y="1214138"/>
            <a:ext cx="6422896" cy="4370555"/>
          </a:xfrm>
          <a:prstGeom prst="rect">
            <a:avLst/>
          </a:prstGeom>
          <a:noFill/>
        </p:spPr>
        <p:txBody>
          <a:bodyPr wrap="square" rtlCol="0">
            <a:spAutoFit/>
          </a:bodyPr>
          <a:lstStyle/>
          <a:p>
            <a:r>
              <a:rPr lang="en-GB" sz="2800" b="1" dirty="0">
                <a:solidFill>
                  <a:schemeClr val="bg1"/>
                </a:solidFill>
                <a:latin typeface="Arial" charset="0"/>
                <a:ea typeface="Arial" charset="0"/>
                <a:cs typeface="Arial" charset="0"/>
              </a:rPr>
              <a:t>JOB CREATION</a:t>
            </a:r>
          </a:p>
          <a:p>
            <a:endParaRPr lang="en-GB" sz="1801" dirty="0">
              <a:solidFill>
                <a:schemeClr val="bg1"/>
              </a:solidFill>
              <a:latin typeface="Arial" charset="0"/>
              <a:ea typeface="Arial" charset="0"/>
              <a:cs typeface="Arial" charset="0"/>
            </a:endParaRPr>
          </a:p>
          <a:p>
            <a:endParaRPr lang="en-US" sz="1600" dirty="0">
              <a:solidFill>
                <a:schemeClr val="bg1"/>
              </a:solidFill>
              <a:latin typeface="Arial" charset="0"/>
              <a:cs typeface="Arial" charset="0"/>
            </a:endParaRPr>
          </a:p>
          <a:p>
            <a:r>
              <a:rPr lang="en-US" dirty="0">
                <a:solidFill>
                  <a:schemeClr val="bg1"/>
                </a:solidFill>
                <a:latin typeface="Arial" charset="0"/>
                <a:cs typeface="Arial" charset="0"/>
              </a:rPr>
              <a:t>If the 6,500* businesses based in the remote, underserved locations across Cornwall had been connected to superfast broadband over the past 12 months, it would have led to between 520 and 1170* new jobs being created.</a:t>
            </a:r>
          </a:p>
          <a:p>
            <a:endParaRPr lang="en-GB" sz="1600" dirty="0">
              <a:solidFill>
                <a:schemeClr val="bg1"/>
              </a:solidFill>
              <a:latin typeface="Arial" charset="0"/>
              <a:cs typeface="Arial" charset="0"/>
            </a:endParaRPr>
          </a:p>
          <a:p>
            <a:endParaRPr lang="en-US" sz="1600" dirty="0">
              <a:solidFill>
                <a:schemeClr val="bg1"/>
              </a:solidFill>
              <a:latin typeface="Arial" charset="0"/>
              <a:cs typeface="Arial" charset="0"/>
            </a:endParaRPr>
          </a:p>
          <a:p>
            <a:endParaRPr lang="en-US" sz="1600" dirty="0">
              <a:solidFill>
                <a:schemeClr val="bg1"/>
              </a:solidFill>
              <a:latin typeface="Arial" charset="0"/>
              <a:cs typeface="Arial" charset="0"/>
            </a:endParaRPr>
          </a:p>
          <a:p>
            <a:endParaRPr lang="en-US" sz="1600" dirty="0">
              <a:solidFill>
                <a:schemeClr val="bg1"/>
              </a:solidFill>
              <a:latin typeface="Arial" charset="0"/>
              <a:cs typeface="Arial" charset="0"/>
            </a:endParaRPr>
          </a:p>
          <a:p>
            <a:endParaRPr lang="en-US" sz="1600" dirty="0">
              <a:solidFill>
                <a:schemeClr val="bg1"/>
              </a:solidFill>
              <a:latin typeface="Arial" charset="0"/>
              <a:cs typeface="Arial" charset="0"/>
            </a:endParaRPr>
          </a:p>
          <a:p>
            <a:endParaRPr lang="en-US" sz="1600" dirty="0">
              <a:solidFill>
                <a:schemeClr val="bg1"/>
              </a:solidFill>
              <a:latin typeface="Arial" charset="0"/>
              <a:cs typeface="Arial" charset="0"/>
            </a:endParaRPr>
          </a:p>
          <a:p>
            <a:r>
              <a:rPr lang="en-US" sz="1200" dirty="0">
                <a:solidFill>
                  <a:schemeClr val="bg1"/>
                </a:solidFill>
                <a:latin typeface="Arial" charset="0"/>
                <a:cs typeface="Arial" charset="0"/>
              </a:rPr>
              <a:t>*Current estimate by Cornwall Council of number of businesses unable to receive superfast broadband speeds of greater than 30Mpbs.</a:t>
            </a:r>
            <a:endParaRPr lang="en-GB" sz="1200" dirty="0">
              <a:solidFill>
                <a:schemeClr val="bg1"/>
              </a:solidFill>
              <a:latin typeface="Arial" charset="0"/>
              <a:cs typeface="Arial" charset="0"/>
            </a:endParaRPr>
          </a:p>
          <a:p>
            <a:r>
              <a:rPr lang="en-US" sz="1200" dirty="0">
                <a:solidFill>
                  <a:schemeClr val="bg1"/>
                </a:solidFill>
                <a:latin typeface="Arial" charset="0"/>
                <a:cs typeface="Arial" charset="0"/>
              </a:rPr>
              <a:t>**Findings extrapolated from data in the Superfast Cornwall report, carried out by PFA Research, on behalf of the Cornwall Development Company.</a:t>
            </a:r>
            <a:endParaRPr lang="en-GB" sz="1200" dirty="0">
              <a:solidFill>
                <a:schemeClr val="bg1"/>
              </a:solidFill>
              <a:latin typeface="Arial" charset="0"/>
              <a:cs typeface="Arial" charset="0"/>
            </a:endParaRPr>
          </a:p>
        </p:txBody>
      </p:sp>
      <p:cxnSp>
        <p:nvCxnSpPr>
          <p:cNvPr id="32" name="Straight Connector 31">
            <a:extLst>
              <a:ext uri="{FF2B5EF4-FFF2-40B4-BE49-F238E27FC236}">
                <a16:creationId xmlns:a16="http://schemas.microsoft.com/office/drawing/2014/main" xmlns="" id="{80382CFD-D1FA-0447-A505-1FFA2032683A}"/>
              </a:ext>
            </a:extLst>
          </p:cNvPr>
          <p:cNvCxnSpPr/>
          <p:nvPr/>
        </p:nvCxnSpPr>
        <p:spPr>
          <a:xfrm>
            <a:off x="700611" y="1875442"/>
            <a:ext cx="63461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xmlns="" id="{3EB7B447-BB41-DF40-A8F7-61F1F151B8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78239" y="654579"/>
            <a:ext cx="1734620" cy="1638710"/>
          </a:xfrm>
          <a:prstGeom prst="rect">
            <a:avLst/>
          </a:prstGeom>
        </p:spPr>
      </p:pic>
    </p:spTree>
    <p:extLst>
      <p:ext uri="{BB962C8B-B14F-4D97-AF65-F5344CB8AC3E}">
        <p14:creationId xmlns:p14="http://schemas.microsoft.com/office/powerpoint/2010/main" val="241652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6965" y="1183826"/>
            <a:ext cx="4869870" cy="2616357"/>
          </a:xfrm>
          <a:prstGeom prst="rect">
            <a:avLst/>
          </a:prstGeom>
          <a:noFill/>
        </p:spPr>
        <p:txBody>
          <a:bodyPr wrap="square" rtlCol="0">
            <a:spAutoFit/>
          </a:bodyPr>
          <a:lstStyle/>
          <a:p>
            <a:r>
              <a:rPr lang="en-GB" sz="2800" b="1" dirty="0">
                <a:solidFill>
                  <a:schemeClr val="bg1"/>
                </a:solidFill>
                <a:latin typeface="Arial" charset="0"/>
                <a:ea typeface="Arial" charset="0"/>
                <a:cs typeface="Arial" charset="0"/>
              </a:rPr>
              <a:t>REDUCE COSTS</a:t>
            </a:r>
          </a:p>
          <a:p>
            <a:endParaRPr lang="en-GB" sz="1801" dirty="0">
              <a:solidFill>
                <a:schemeClr val="bg1"/>
              </a:solidFill>
              <a:latin typeface="Arial" charset="0"/>
              <a:ea typeface="Arial" charset="0"/>
              <a:cs typeface="Arial" charset="0"/>
            </a:endParaRPr>
          </a:p>
          <a:p>
            <a:endParaRPr lang="en-GB" sz="1801" dirty="0">
              <a:solidFill>
                <a:schemeClr val="bg1"/>
              </a:solidFill>
              <a:latin typeface="Arial" charset="0"/>
              <a:ea typeface="Arial" charset="0"/>
              <a:cs typeface="Arial" charset="0"/>
            </a:endParaRPr>
          </a:p>
          <a:p>
            <a:r>
              <a:rPr lang="en-US" sz="2000" dirty="0">
                <a:solidFill>
                  <a:schemeClr val="bg1"/>
                </a:solidFill>
                <a:latin typeface="Arial" charset="0"/>
                <a:cs typeface="Arial" charset="0"/>
              </a:rPr>
              <a:t>75% of businesses would have saved time and/or money by being connected to superfast broadband. It would also have helped them to work in new ways and raise productivity.</a:t>
            </a:r>
            <a:endParaRPr lang="en-GB" sz="2000" dirty="0">
              <a:solidFill>
                <a:schemeClr val="bg1"/>
              </a:solidFill>
              <a:latin typeface="Arial" charset="0"/>
              <a:cs typeface="Arial" charset="0"/>
            </a:endParaRPr>
          </a:p>
        </p:txBody>
      </p:sp>
      <p:cxnSp>
        <p:nvCxnSpPr>
          <p:cNvPr id="6" name="Straight Connector 5"/>
          <p:cNvCxnSpPr/>
          <p:nvPr/>
        </p:nvCxnSpPr>
        <p:spPr>
          <a:xfrm>
            <a:off x="938894" y="1845130"/>
            <a:ext cx="4767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3254973E-027B-FD40-8E97-3EF07D9C90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73"/>
          <a:stretch/>
        </p:blipFill>
        <p:spPr>
          <a:xfrm>
            <a:off x="6831032" y="0"/>
            <a:ext cx="5360968" cy="6858000"/>
          </a:xfrm>
          <a:prstGeom prst="rect">
            <a:avLst/>
          </a:prstGeom>
        </p:spPr>
      </p:pic>
    </p:spTree>
    <p:extLst>
      <p:ext uri="{BB962C8B-B14F-4D97-AF65-F5344CB8AC3E}">
        <p14:creationId xmlns:p14="http://schemas.microsoft.com/office/powerpoint/2010/main" val="142804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9364" y="1042361"/>
            <a:ext cx="9852180" cy="646331"/>
          </a:xfrm>
          <a:prstGeom prst="rect">
            <a:avLst/>
          </a:prstGeom>
          <a:noFill/>
        </p:spPr>
        <p:txBody>
          <a:bodyPr wrap="square" rtlCol="0">
            <a:spAutoFit/>
          </a:bodyPr>
          <a:lstStyle/>
          <a:p>
            <a:r>
              <a:rPr lang="en-GB" sz="3600" b="1" dirty="0">
                <a:solidFill>
                  <a:schemeClr val="bg1"/>
                </a:solidFill>
                <a:latin typeface="Arial" charset="0"/>
                <a:ea typeface="Arial" charset="0"/>
                <a:cs typeface="Arial" charset="0"/>
              </a:rPr>
              <a:t>SALES AND MARKET EXPANSION</a:t>
            </a:r>
          </a:p>
        </p:txBody>
      </p:sp>
      <p:sp>
        <p:nvSpPr>
          <p:cNvPr id="8" name="TextBox 7"/>
          <p:cNvSpPr txBox="1"/>
          <p:nvPr/>
        </p:nvSpPr>
        <p:spPr>
          <a:xfrm>
            <a:off x="961291" y="2544099"/>
            <a:ext cx="8703570" cy="1015663"/>
          </a:xfrm>
          <a:prstGeom prst="rect">
            <a:avLst/>
          </a:prstGeom>
          <a:noFill/>
        </p:spPr>
        <p:txBody>
          <a:bodyPr wrap="square" rtlCol="0">
            <a:spAutoFit/>
          </a:bodyPr>
          <a:lstStyle/>
          <a:p>
            <a:r>
              <a:rPr lang="en-US" sz="2000" dirty="0">
                <a:solidFill>
                  <a:schemeClr val="bg1"/>
                </a:solidFill>
                <a:latin typeface="Arial" charset="0"/>
                <a:cs typeface="Arial" charset="0"/>
              </a:rPr>
              <a:t>Almost half (46%) of businesses would have used superfast broadband to help generate sales, win new business contracts and access new markets. 39% would have used it to develop new goods/services. </a:t>
            </a:r>
            <a:endParaRPr lang="en-GB" sz="2000" dirty="0">
              <a:solidFill>
                <a:schemeClr val="bg1"/>
              </a:solidFill>
              <a:latin typeface="Arial" charset="0"/>
              <a:cs typeface="Arial" charset="0"/>
            </a:endParaRPr>
          </a:p>
        </p:txBody>
      </p:sp>
      <p:cxnSp>
        <p:nvCxnSpPr>
          <p:cNvPr id="9" name="Straight Connector 8"/>
          <p:cNvCxnSpPr/>
          <p:nvPr/>
        </p:nvCxnSpPr>
        <p:spPr>
          <a:xfrm>
            <a:off x="961291" y="2085107"/>
            <a:ext cx="96583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1291" y="3941258"/>
            <a:ext cx="96583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DCB50E92-97A9-334B-9C28-EC6D870CAE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95284" y="400399"/>
            <a:ext cx="1981311" cy="2216821"/>
          </a:xfrm>
          <a:prstGeom prst="rect">
            <a:avLst/>
          </a:prstGeom>
        </p:spPr>
      </p:pic>
    </p:spTree>
    <p:extLst>
      <p:ext uri="{BB962C8B-B14F-4D97-AF65-F5344CB8AC3E}">
        <p14:creationId xmlns:p14="http://schemas.microsoft.com/office/powerpoint/2010/main" val="124202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6965" y="1183826"/>
            <a:ext cx="4869870" cy="4770793"/>
          </a:xfrm>
          <a:prstGeom prst="rect">
            <a:avLst/>
          </a:prstGeom>
          <a:noFill/>
        </p:spPr>
        <p:txBody>
          <a:bodyPr wrap="square" rtlCol="0">
            <a:spAutoFit/>
          </a:bodyPr>
          <a:lstStyle/>
          <a:p>
            <a:r>
              <a:rPr lang="en-GB" sz="2800" b="1" dirty="0">
                <a:solidFill>
                  <a:schemeClr val="bg1"/>
                </a:solidFill>
                <a:latin typeface="Arial" charset="0"/>
                <a:ea typeface="Arial" charset="0"/>
                <a:cs typeface="Arial" charset="0"/>
              </a:rPr>
              <a:t>WIDER IMPACT</a:t>
            </a:r>
          </a:p>
          <a:p>
            <a:endParaRPr lang="en-GB" sz="1801" dirty="0">
              <a:solidFill>
                <a:schemeClr val="bg1"/>
              </a:solidFill>
              <a:latin typeface="Arial" charset="0"/>
              <a:ea typeface="Arial" charset="0"/>
              <a:cs typeface="Arial" charset="0"/>
            </a:endParaRPr>
          </a:p>
          <a:p>
            <a:endParaRPr lang="en-GB" sz="1801" dirty="0">
              <a:solidFill>
                <a:schemeClr val="bg1"/>
              </a:solidFill>
              <a:latin typeface="Arial" charset="0"/>
              <a:ea typeface="Arial" charset="0"/>
              <a:cs typeface="Arial" charset="0"/>
            </a:endParaRPr>
          </a:p>
          <a:p>
            <a:r>
              <a:rPr lang="en-US" sz="2000" dirty="0">
                <a:solidFill>
                  <a:schemeClr val="bg1"/>
                </a:solidFill>
                <a:latin typeface="Arial" charset="0"/>
                <a:cs typeface="Arial" charset="0"/>
              </a:rPr>
              <a:t>In addition to the business benefits identified, access to superfast broadband would:</a:t>
            </a:r>
            <a:br>
              <a:rPr lang="en-US" sz="2000" dirty="0">
                <a:solidFill>
                  <a:schemeClr val="bg1"/>
                </a:solidFill>
                <a:latin typeface="Arial" charset="0"/>
                <a:cs typeface="Arial" charset="0"/>
              </a:rPr>
            </a:br>
            <a:endParaRPr lang="en-GB" sz="2000" dirty="0">
              <a:solidFill>
                <a:schemeClr val="bg1"/>
              </a:solidFill>
              <a:latin typeface="Arial" charset="0"/>
              <a:cs typeface="Arial" charset="0"/>
            </a:endParaRPr>
          </a:p>
          <a:p>
            <a:pPr marL="342900" lvl="0" indent="-342900">
              <a:buFont typeface="Arial" panose="020B0604020202020204" pitchFamily="34" charset="0"/>
              <a:buChar char="•"/>
            </a:pPr>
            <a:r>
              <a:rPr lang="en-US" sz="2000" dirty="0">
                <a:solidFill>
                  <a:schemeClr val="bg1"/>
                </a:solidFill>
                <a:latin typeface="Arial" charset="0"/>
                <a:cs typeface="Arial" charset="0"/>
              </a:rPr>
              <a:t>Help increase the proportion of employees able to work remotely. </a:t>
            </a:r>
            <a:endParaRPr lang="en-GB" sz="2000" dirty="0">
              <a:solidFill>
                <a:schemeClr val="bg1"/>
              </a:solidFill>
              <a:latin typeface="Arial" charset="0"/>
              <a:cs typeface="Arial" charset="0"/>
            </a:endParaRPr>
          </a:p>
          <a:p>
            <a:pPr marL="342900" lvl="0" indent="-342900">
              <a:buFont typeface="Arial" panose="020B0604020202020204" pitchFamily="34" charset="0"/>
              <a:buChar char="•"/>
            </a:pPr>
            <a:r>
              <a:rPr lang="en-US" sz="2000" dirty="0">
                <a:solidFill>
                  <a:schemeClr val="bg1"/>
                </a:solidFill>
                <a:latin typeface="Arial" charset="0"/>
                <a:cs typeface="Arial" charset="0"/>
              </a:rPr>
              <a:t>Assist </a:t>
            </a:r>
            <a:r>
              <a:rPr lang="en-US" sz="2000" dirty="0" err="1">
                <a:solidFill>
                  <a:schemeClr val="bg1"/>
                </a:solidFill>
                <a:latin typeface="Arial" charset="0"/>
                <a:cs typeface="Arial" charset="0"/>
              </a:rPr>
              <a:t>organisations</a:t>
            </a:r>
            <a:r>
              <a:rPr lang="en-US" sz="2000" dirty="0">
                <a:solidFill>
                  <a:schemeClr val="bg1"/>
                </a:solidFill>
                <a:latin typeface="Arial" charset="0"/>
                <a:cs typeface="Arial" charset="0"/>
              </a:rPr>
              <a:t> to retain and/or recruit staff, that otherwise would have been unable to work for the business. </a:t>
            </a:r>
            <a:endParaRPr lang="en-GB" sz="2000" dirty="0">
              <a:solidFill>
                <a:schemeClr val="bg1"/>
              </a:solidFill>
              <a:latin typeface="Arial" charset="0"/>
              <a:cs typeface="Arial" charset="0"/>
            </a:endParaRPr>
          </a:p>
          <a:p>
            <a:pPr marL="342900" lvl="0" indent="-342900">
              <a:buFont typeface="Arial" panose="020B0604020202020204" pitchFamily="34" charset="0"/>
              <a:buChar char="•"/>
            </a:pPr>
            <a:r>
              <a:rPr lang="en-US" sz="2000" dirty="0">
                <a:solidFill>
                  <a:schemeClr val="bg1"/>
                </a:solidFill>
                <a:latin typeface="Arial" charset="0"/>
                <a:cs typeface="Arial" charset="0"/>
              </a:rPr>
              <a:t>Reduce commuting time and road traffic by enabling more people to work from home, more often. </a:t>
            </a:r>
            <a:endParaRPr lang="en-GB" sz="2000" dirty="0">
              <a:solidFill>
                <a:schemeClr val="bg1"/>
              </a:solidFill>
              <a:latin typeface="Arial" charset="0"/>
              <a:cs typeface="Arial" charset="0"/>
            </a:endParaRPr>
          </a:p>
        </p:txBody>
      </p:sp>
      <p:cxnSp>
        <p:nvCxnSpPr>
          <p:cNvPr id="6" name="Straight Connector 5"/>
          <p:cNvCxnSpPr/>
          <p:nvPr/>
        </p:nvCxnSpPr>
        <p:spPr>
          <a:xfrm>
            <a:off x="938894" y="1845130"/>
            <a:ext cx="4767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0B523B63-EEF1-6B40-B6B5-EC6B0114C40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831030" y="0"/>
            <a:ext cx="5360970" cy="6858000"/>
          </a:xfrm>
          <a:prstGeom prst="rect">
            <a:avLst/>
          </a:prstGeom>
        </p:spPr>
      </p:pic>
    </p:spTree>
    <p:extLst>
      <p:ext uri="{BB962C8B-B14F-4D97-AF65-F5344CB8AC3E}">
        <p14:creationId xmlns:p14="http://schemas.microsoft.com/office/powerpoint/2010/main" val="179364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1015F2B-0473-8E4C-9F00-FE4990502EC8}"/>
              </a:ext>
            </a:extLst>
          </p:cNvPr>
          <p:cNvSpPr/>
          <p:nvPr/>
        </p:nvSpPr>
        <p:spPr>
          <a:xfrm>
            <a:off x="3477126" y="0"/>
            <a:ext cx="8714874" cy="64489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xmlns="" id="{EE8BC5F6-A461-BA4F-AFBF-903D1AE37B12}"/>
              </a:ext>
            </a:extLst>
          </p:cNvPr>
          <p:cNvGrpSpPr/>
          <p:nvPr/>
        </p:nvGrpSpPr>
        <p:grpSpPr>
          <a:xfrm>
            <a:off x="9179239" y="1133059"/>
            <a:ext cx="2796258" cy="4442595"/>
            <a:chOff x="8948844" y="1812903"/>
            <a:chExt cx="2796258" cy="4442595"/>
          </a:xfrm>
        </p:grpSpPr>
        <p:grpSp>
          <p:nvGrpSpPr>
            <p:cNvPr id="5" name="Group 4">
              <a:extLst>
                <a:ext uri="{FF2B5EF4-FFF2-40B4-BE49-F238E27FC236}">
                  <a16:creationId xmlns:a16="http://schemas.microsoft.com/office/drawing/2014/main" xmlns="" id="{BCA78DB8-5757-FE42-B950-8FE61BB73D8C}"/>
                </a:ext>
              </a:extLst>
            </p:cNvPr>
            <p:cNvGrpSpPr/>
            <p:nvPr/>
          </p:nvGrpSpPr>
          <p:grpSpPr>
            <a:xfrm>
              <a:off x="8948844" y="1812903"/>
              <a:ext cx="2796256" cy="1078816"/>
              <a:chOff x="951267" y="1556795"/>
              <a:chExt cx="2796256" cy="1078816"/>
            </a:xfrm>
          </p:grpSpPr>
          <p:sp>
            <p:nvSpPr>
              <p:cNvPr id="12" name="TextBox 11">
                <a:extLst>
                  <a:ext uri="{FF2B5EF4-FFF2-40B4-BE49-F238E27FC236}">
                    <a16:creationId xmlns:a16="http://schemas.microsoft.com/office/drawing/2014/main" xmlns="" id="{65EDA650-0860-A245-9C54-A8C4DD52C616}"/>
                  </a:ext>
                </a:extLst>
              </p:cNvPr>
              <p:cNvSpPr txBox="1"/>
              <p:nvPr/>
            </p:nvSpPr>
            <p:spPr>
              <a:xfrm>
                <a:off x="957690" y="2297057"/>
                <a:ext cx="2789833" cy="338554"/>
              </a:xfrm>
              <a:prstGeom prst="rect">
                <a:avLst/>
              </a:prstGeom>
              <a:noFill/>
            </p:spPr>
            <p:txBody>
              <a:bodyPr wrap="square" rtlCol="0">
                <a:spAutoFit/>
              </a:bodyPr>
              <a:lstStyle/>
              <a:p>
                <a:r>
                  <a:rPr lang="en-US" sz="1600" b="1" dirty="0">
                    <a:solidFill>
                      <a:schemeClr val="bg1"/>
                    </a:solidFill>
                    <a:latin typeface="Arial" charset="0"/>
                    <a:ea typeface="Arial" charset="0"/>
                    <a:cs typeface="Arial" charset="0"/>
                  </a:rPr>
                  <a:t>INCREASED TURNOVER</a:t>
                </a:r>
              </a:p>
            </p:txBody>
          </p:sp>
          <p:cxnSp>
            <p:nvCxnSpPr>
              <p:cNvPr id="17" name="Straight Connector 16">
                <a:extLst>
                  <a:ext uri="{FF2B5EF4-FFF2-40B4-BE49-F238E27FC236}">
                    <a16:creationId xmlns:a16="http://schemas.microsoft.com/office/drawing/2014/main" xmlns="" id="{865133D5-87FD-8E4A-968C-D0264B8D81CC}"/>
                  </a:ext>
                </a:extLst>
              </p:cNvPr>
              <p:cNvCxnSpPr/>
              <p:nvPr/>
            </p:nvCxnSpPr>
            <p:spPr>
              <a:xfrm>
                <a:off x="1044736" y="2210173"/>
                <a:ext cx="23605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8948CA44-9DB7-764B-93B7-29B9C45BB664}"/>
                  </a:ext>
                </a:extLst>
              </p:cNvPr>
              <p:cNvSpPr txBox="1"/>
              <p:nvPr/>
            </p:nvSpPr>
            <p:spPr>
              <a:xfrm>
                <a:off x="951267" y="1556795"/>
                <a:ext cx="2613736" cy="646331"/>
              </a:xfrm>
              <a:prstGeom prst="rect">
                <a:avLst/>
              </a:prstGeom>
              <a:noFill/>
            </p:spPr>
            <p:txBody>
              <a:bodyPr wrap="square" rtlCol="0">
                <a:spAutoFit/>
              </a:bodyPr>
              <a:lstStyle/>
              <a:p>
                <a:r>
                  <a:rPr lang="en-GB" sz="3600" b="1" dirty="0">
                    <a:solidFill>
                      <a:schemeClr val="bg1"/>
                    </a:solidFill>
                    <a:latin typeface="Arial" charset="0"/>
                    <a:ea typeface="Arial" charset="0"/>
                    <a:cs typeface="Arial" charset="0"/>
                  </a:rPr>
                  <a:t>26%</a:t>
                </a:r>
              </a:p>
            </p:txBody>
          </p:sp>
        </p:grpSp>
        <p:grpSp>
          <p:nvGrpSpPr>
            <p:cNvPr id="4" name="Group 3">
              <a:extLst>
                <a:ext uri="{FF2B5EF4-FFF2-40B4-BE49-F238E27FC236}">
                  <a16:creationId xmlns:a16="http://schemas.microsoft.com/office/drawing/2014/main" xmlns="" id="{E16C15FA-D218-7F4B-8A5B-A4AB8B79B07C}"/>
                </a:ext>
              </a:extLst>
            </p:cNvPr>
            <p:cNvGrpSpPr/>
            <p:nvPr/>
          </p:nvGrpSpPr>
          <p:grpSpPr>
            <a:xfrm>
              <a:off x="8948844" y="3357391"/>
              <a:ext cx="2796258" cy="1078817"/>
              <a:chOff x="4295800" y="1556795"/>
              <a:chExt cx="2796258" cy="1078817"/>
            </a:xfrm>
          </p:grpSpPr>
          <p:sp>
            <p:nvSpPr>
              <p:cNvPr id="21" name="TextBox 20">
                <a:extLst>
                  <a:ext uri="{FF2B5EF4-FFF2-40B4-BE49-F238E27FC236}">
                    <a16:creationId xmlns:a16="http://schemas.microsoft.com/office/drawing/2014/main" xmlns="" id="{41ECD252-659B-8446-BB23-3429380F6D17}"/>
                  </a:ext>
                </a:extLst>
              </p:cNvPr>
              <p:cNvSpPr txBox="1"/>
              <p:nvPr/>
            </p:nvSpPr>
            <p:spPr>
              <a:xfrm>
                <a:off x="4302225" y="2297058"/>
                <a:ext cx="2789833" cy="338554"/>
              </a:xfrm>
              <a:prstGeom prst="rect">
                <a:avLst/>
              </a:prstGeom>
              <a:noFill/>
            </p:spPr>
            <p:txBody>
              <a:bodyPr wrap="square" rtlCol="0">
                <a:spAutoFit/>
              </a:bodyPr>
              <a:lstStyle/>
              <a:p>
                <a:r>
                  <a:rPr lang="en-US" sz="1600" b="1" dirty="0">
                    <a:solidFill>
                      <a:schemeClr val="bg1"/>
                    </a:solidFill>
                    <a:latin typeface="Arial" charset="0"/>
                    <a:ea typeface="Arial" charset="0"/>
                    <a:cs typeface="Arial" charset="0"/>
                  </a:rPr>
                  <a:t>POSITIVE IMPACT</a:t>
                </a:r>
              </a:p>
            </p:txBody>
          </p:sp>
          <p:cxnSp>
            <p:nvCxnSpPr>
              <p:cNvPr id="23" name="Straight Connector 22">
                <a:extLst>
                  <a:ext uri="{FF2B5EF4-FFF2-40B4-BE49-F238E27FC236}">
                    <a16:creationId xmlns:a16="http://schemas.microsoft.com/office/drawing/2014/main" xmlns="" id="{1B1C567D-9D43-2645-AED4-6C654328492D}"/>
                  </a:ext>
                </a:extLst>
              </p:cNvPr>
              <p:cNvCxnSpPr/>
              <p:nvPr/>
            </p:nvCxnSpPr>
            <p:spPr>
              <a:xfrm>
                <a:off x="4389271" y="2210173"/>
                <a:ext cx="23605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45131F4-42BE-7C44-8C52-F3AF56242B36}"/>
                  </a:ext>
                </a:extLst>
              </p:cNvPr>
              <p:cNvSpPr txBox="1"/>
              <p:nvPr/>
            </p:nvSpPr>
            <p:spPr>
              <a:xfrm>
                <a:off x="4295800" y="1556795"/>
                <a:ext cx="2649010" cy="584775"/>
              </a:xfrm>
              <a:prstGeom prst="rect">
                <a:avLst/>
              </a:prstGeom>
              <a:noFill/>
            </p:spPr>
            <p:txBody>
              <a:bodyPr wrap="square" rtlCol="0">
                <a:spAutoFit/>
              </a:bodyPr>
              <a:lstStyle/>
              <a:p>
                <a:r>
                  <a:rPr lang="en-GB" sz="3200" b="1" dirty="0">
                    <a:solidFill>
                      <a:schemeClr val="bg1"/>
                    </a:solidFill>
                    <a:latin typeface="Arial" charset="0"/>
                    <a:ea typeface="Arial" charset="0"/>
                    <a:cs typeface="Arial" charset="0"/>
                  </a:rPr>
                  <a:t>83%</a:t>
                </a:r>
              </a:p>
            </p:txBody>
          </p:sp>
        </p:grpSp>
        <p:grpSp>
          <p:nvGrpSpPr>
            <p:cNvPr id="3" name="Group 2">
              <a:extLst>
                <a:ext uri="{FF2B5EF4-FFF2-40B4-BE49-F238E27FC236}">
                  <a16:creationId xmlns:a16="http://schemas.microsoft.com/office/drawing/2014/main" xmlns="" id="{59FB4C15-DCE3-6049-A322-2025F181FE30}"/>
                </a:ext>
              </a:extLst>
            </p:cNvPr>
            <p:cNvGrpSpPr/>
            <p:nvPr/>
          </p:nvGrpSpPr>
          <p:grpSpPr>
            <a:xfrm>
              <a:off x="8948844" y="4901879"/>
              <a:ext cx="2796257" cy="1353619"/>
              <a:chOff x="7386263" y="1556795"/>
              <a:chExt cx="2796257" cy="1353619"/>
            </a:xfrm>
          </p:grpSpPr>
          <p:sp>
            <p:nvSpPr>
              <p:cNvPr id="25" name="TextBox 24">
                <a:extLst>
                  <a:ext uri="{FF2B5EF4-FFF2-40B4-BE49-F238E27FC236}">
                    <a16:creationId xmlns:a16="http://schemas.microsoft.com/office/drawing/2014/main" xmlns="" id="{B122812F-F774-F744-B30D-6B8AF1DC1874}"/>
                  </a:ext>
                </a:extLst>
              </p:cNvPr>
              <p:cNvSpPr txBox="1"/>
              <p:nvPr/>
            </p:nvSpPr>
            <p:spPr>
              <a:xfrm>
                <a:off x="7392687" y="2325639"/>
                <a:ext cx="2789833" cy="584775"/>
              </a:xfrm>
              <a:prstGeom prst="rect">
                <a:avLst/>
              </a:prstGeom>
              <a:noFill/>
            </p:spPr>
            <p:txBody>
              <a:bodyPr wrap="square" rtlCol="0">
                <a:spAutoFit/>
              </a:bodyPr>
              <a:lstStyle/>
              <a:p>
                <a:r>
                  <a:rPr lang="en-US" sz="1600" b="1" dirty="0">
                    <a:solidFill>
                      <a:schemeClr val="bg1"/>
                    </a:solidFill>
                    <a:latin typeface="Arial" charset="0"/>
                    <a:ea typeface="Arial" charset="0"/>
                    <a:cs typeface="Arial" charset="0"/>
                  </a:rPr>
                  <a:t>INCREASED COMMUNICATIONS</a:t>
                </a:r>
              </a:p>
            </p:txBody>
          </p:sp>
          <p:sp>
            <p:nvSpPr>
              <p:cNvPr id="28" name="TextBox 27">
                <a:extLst>
                  <a:ext uri="{FF2B5EF4-FFF2-40B4-BE49-F238E27FC236}">
                    <a16:creationId xmlns:a16="http://schemas.microsoft.com/office/drawing/2014/main" xmlns="" id="{38C42681-EB1C-7345-ADD0-0E4075EBED5B}"/>
                  </a:ext>
                </a:extLst>
              </p:cNvPr>
              <p:cNvSpPr txBox="1"/>
              <p:nvPr/>
            </p:nvSpPr>
            <p:spPr>
              <a:xfrm>
                <a:off x="7386263" y="1556795"/>
                <a:ext cx="2454035" cy="584775"/>
              </a:xfrm>
              <a:prstGeom prst="rect">
                <a:avLst/>
              </a:prstGeom>
              <a:noFill/>
            </p:spPr>
            <p:txBody>
              <a:bodyPr wrap="square" rtlCol="0">
                <a:spAutoFit/>
              </a:bodyPr>
              <a:lstStyle/>
              <a:p>
                <a:r>
                  <a:rPr lang="en-GB" sz="3200" b="1" dirty="0">
                    <a:solidFill>
                      <a:schemeClr val="bg1"/>
                    </a:solidFill>
                    <a:latin typeface="Arial" charset="0"/>
                    <a:ea typeface="Arial" charset="0"/>
                    <a:cs typeface="Arial" charset="0"/>
                  </a:rPr>
                  <a:t>50%</a:t>
                </a:r>
              </a:p>
            </p:txBody>
          </p:sp>
          <p:cxnSp>
            <p:nvCxnSpPr>
              <p:cNvPr id="29" name="Straight Connector 28">
                <a:extLst>
                  <a:ext uri="{FF2B5EF4-FFF2-40B4-BE49-F238E27FC236}">
                    <a16:creationId xmlns:a16="http://schemas.microsoft.com/office/drawing/2014/main" xmlns="" id="{7BF97D9E-BC22-FD4A-9B24-E48FE8B5AB26}"/>
                  </a:ext>
                </a:extLst>
              </p:cNvPr>
              <p:cNvCxnSpPr/>
              <p:nvPr/>
            </p:nvCxnSpPr>
            <p:spPr>
              <a:xfrm>
                <a:off x="7479733" y="2210173"/>
                <a:ext cx="23605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xmlns="" id="{45F1F5C2-DFFB-EA4F-B150-FBAE2AEA572E}"/>
              </a:ext>
            </a:extLst>
          </p:cNvPr>
          <p:cNvSpPr txBox="1"/>
          <p:nvPr/>
        </p:nvSpPr>
        <p:spPr>
          <a:xfrm>
            <a:off x="3477126" y="768970"/>
            <a:ext cx="5005137" cy="5170774"/>
          </a:xfrm>
          <a:prstGeom prst="rect">
            <a:avLst/>
          </a:prstGeom>
          <a:noFill/>
        </p:spPr>
        <p:txBody>
          <a:bodyPr wrap="square" rtlCol="0">
            <a:spAutoFit/>
          </a:bodyPr>
          <a:lstStyle/>
          <a:p>
            <a:r>
              <a:rPr lang="en-GB" sz="2800" b="1" dirty="0">
                <a:solidFill>
                  <a:schemeClr val="bg1"/>
                </a:solidFill>
                <a:latin typeface="Arial" charset="0"/>
                <a:ea typeface="Arial" charset="0"/>
                <a:cs typeface="Arial" charset="0"/>
              </a:rPr>
              <a:t>BENEFITS FOR THOSE CONNECTED </a:t>
            </a:r>
          </a:p>
          <a:p>
            <a:endParaRPr lang="en-GB" sz="1801" dirty="0">
              <a:solidFill>
                <a:schemeClr val="bg1"/>
              </a:solidFill>
              <a:latin typeface="Arial" charset="0"/>
              <a:ea typeface="Arial" charset="0"/>
              <a:cs typeface="Arial" charset="0"/>
            </a:endParaRPr>
          </a:p>
          <a:p>
            <a:endParaRPr lang="en-US" sz="1600" dirty="0">
              <a:solidFill>
                <a:schemeClr val="bg1"/>
              </a:solidFill>
              <a:latin typeface="Arial" charset="0"/>
              <a:cs typeface="Arial" charset="0"/>
            </a:endParaRPr>
          </a:p>
          <a:p>
            <a:r>
              <a:rPr lang="en-US" sz="1600" dirty="0">
                <a:solidFill>
                  <a:schemeClr val="bg1"/>
                </a:solidFill>
                <a:latin typeface="Arial" charset="0"/>
                <a:cs typeface="Arial" charset="0"/>
              </a:rPr>
              <a:t>Businesses that have been connected to superfast broadband for a year or more are convinced of the benefits:</a:t>
            </a:r>
          </a:p>
          <a:p>
            <a:endParaRPr lang="en-GB" sz="1600" dirty="0">
              <a:solidFill>
                <a:schemeClr val="bg1"/>
              </a:solidFill>
              <a:latin typeface="Arial" charset="0"/>
              <a:cs typeface="Arial" charset="0"/>
            </a:endParaRPr>
          </a:p>
          <a:p>
            <a:pPr marL="285750" indent="-285750">
              <a:buFont typeface="Arial" panose="020B0604020202020204" pitchFamily="34" charset="0"/>
              <a:buChar char="•"/>
            </a:pPr>
            <a:r>
              <a:rPr lang="en-US" sz="1600" dirty="0">
                <a:solidFill>
                  <a:schemeClr val="bg1"/>
                </a:solidFill>
                <a:latin typeface="Arial" charset="0"/>
                <a:cs typeface="Arial" charset="0"/>
              </a:rPr>
              <a:t>26% have seen an increase in turnover related to superfast broadband access.</a:t>
            </a:r>
            <a:endParaRPr lang="en-GB" sz="1600" dirty="0">
              <a:solidFill>
                <a:schemeClr val="bg1"/>
              </a:solidFill>
              <a:latin typeface="Arial" charset="0"/>
              <a:cs typeface="Arial" charset="0"/>
            </a:endParaRPr>
          </a:p>
          <a:p>
            <a:pPr marL="285750" indent="-285750">
              <a:buFont typeface="Arial" panose="020B0604020202020204" pitchFamily="34" charset="0"/>
              <a:buChar char="•"/>
            </a:pPr>
            <a:r>
              <a:rPr lang="en-US" sz="1600" dirty="0">
                <a:solidFill>
                  <a:schemeClr val="bg1"/>
                </a:solidFill>
                <a:latin typeface="Arial" charset="0"/>
                <a:cs typeface="Arial" charset="0"/>
              </a:rPr>
              <a:t>83% report business benefits since receiving superfast broadband.</a:t>
            </a:r>
            <a:endParaRPr lang="en-GB" sz="1600" dirty="0">
              <a:solidFill>
                <a:schemeClr val="bg1"/>
              </a:solidFill>
              <a:latin typeface="Arial" charset="0"/>
              <a:cs typeface="Arial" charset="0"/>
            </a:endParaRPr>
          </a:p>
          <a:p>
            <a:pPr marL="285750" indent="-285750">
              <a:buFont typeface="Arial" panose="020B0604020202020204" pitchFamily="34" charset="0"/>
              <a:buChar char="•"/>
            </a:pPr>
            <a:r>
              <a:rPr lang="en-US" sz="1600" dirty="0">
                <a:solidFill>
                  <a:schemeClr val="bg1"/>
                </a:solidFill>
                <a:latin typeface="Arial" charset="0"/>
                <a:cs typeface="Arial" charset="0"/>
              </a:rPr>
              <a:t>Two-thirds of businesses indicate not being connected to Superfast broadband would have had a negative impact on business.</a:t>
            </a:r>
            <a:endParaRPr lang="en-GB" sz="1600" dirty="0">
              <a:solidFill>
                <a:schemeClr val="bg1"/>
              </a:solidFill>
              <a:latin typeface="Arial" charset="0"/>
              <a:cs typeface="Arial" charset="0"/>
            </a:endParaRPr>
          </a:p>
          <a:p>
            <a:pPr marL="285750" indent="-285750">
              <a:buFont typeface="Arial" panose="020B0604020202020204" pitchFamily="34" charset="0"/>
              <a:buChar char="•"/>
            </a:pPr>
            <a:r>
              <a:rPr lang="en-US" sz="1600" dirty="0">
                <a:solidFill>
                  <a:schemeClr val="bg1"/>
                </a:solidFill>
                <a:latin typeface="Arial" charset="0"/>
                <a:cs typeface="Arial" charset="0"/>
              </a:rPr>
              <a:t>More than 50% of businesses reported increased usage of internet telephony, web conferencing and remote data storage as a result of connectivity.</a:t>
            </a:r>
            <a:endParaRPr lang="en-GB" sz="1600" dirty="0">
              <a:solidFill>
                <a:schemeClr val="bg1"/>
              </a:solidFill>
              <a:latin typeface="Arial" charset="0"/>
              <a:cs typeface="Arial" charset="0"/>
            </a:endParaRPr>
          </a:p>
        </p:txBody>
      </p:sp>
      <p:cxnSp>
        <p:nvCxnSpPr>
          <p:cNvPr id="32" name="Straight Connector 31">
            <a:extLst>
              <a:ext uri="{FF2B5EF4-FFF2-40B4-BE49-F238E27FC236}">
                <a16:creationId xmlns:a16="http://schemas.microsoft.com/office/drawing/2014/main" xmlns="" id="{80382CFD-D1FA-0447-A505-1FFA2032683A}"/>
              </a:ext>
            </a:extLst>
          </p:cNvPr>
          <p:cNvCxnSpPr>
            <a:cxnSpLocks/>
          </p:cNvCxnSpPr>
          <p:nvPr/>
        </p:nvCxnSpPr>
        <p:spPr>
          <a:xfrm>
            <a:off x="3477126" y="1847786"/>
            <a:ext cx="47839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113478"/>
      </p:ext>
    </p:extLst>
  </p:cSld>
  <p:clrMapOvr>
    <a:masterClrMapping/>
  </p:clrMapOvr>
</p:sld>
</file>

<file path=ppt/theme/theme1.xml><?xml version="1.0" encoding="utf-8"?>
<a:theme xmlns:a="http://schemas.openxmlformats.org/drawingml/2006/main" name="ABOUT AVANTI">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ck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go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ck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lour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4454</TotalTime>
  <Words>736</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12</vt:i4>
      </vt:variant>
    </vt:vector>
  </HeadingPairs>
  <TitlesOfParts>
    <vt:vector size="20" baseType="lpstr">
      <vt:lpstr>Arial</vt:lpstr>
      <vt:lpstr>Calibri</vt:lpstr>
      <vt:lpstr>ABOUT AVANTI</vt:lpstr>
      <vt:lpstr>1_Black Base</vt:lpstr>
      <vt:lpstr>Logo Base</vt:lpstr>
      <vt:lpstr>White Base</vt:lpstr>
      <vt:lpstr>Black Base</vt:lpstr>
      <vt:lpstr>Colour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GOING THE EXTRA MILE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Leah Wood</cp:lastModifiedBy>
  <cp:revision>96</cp:revision>
  <cp:lastPrinted>2018-10-08T15:02:50Z</cp:lastPrinted>
  <dcterms:created xsi:type="dcterms:W3CDTF">2018-03-28T10:20:27Z</dcterms:created>
  <dcterms:modified xsi:type="dcterms:W3CDTF">2018-10-10T08:48:56Z</dcterms:modified>
</cp:coreProperties>
</file>